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946" r:id="rId4"/>
  </p:sldMasterIdLst>
  <p:notesMasterIdLst>
    <p:notesMasterId r:id="rId17"/>
  </p:notesMasterIdLst>
  <p:sldIdLst>
    <p:sldId id="283" r:id="rId5"/>
    <p:sldId id="271" r:id="rId6"/>
    <p:sldId id="284" r:id="rId7"/>
    <p:sldId id="274" r:id="rId8"/>
    <p:sldId id="277" r:id="rId9"/>
    <p:sldId id="285" r:id="rId10"/>
    <p:sldId id="279" r:id="rId11"/>
    <p:sldId id="280" r:id="rId12"/>
    <p:sldId id="281" r:id="rId13"/>
    <p:sldId id="282" r:id="rId14"/>
    <p:sldId id="286" r:id="rId15"/>
    <p:sldId id="287" r:id="rId16"/>
  </p:sldIdLst>
  <p:sldSz cx="18288000" cy="10287000"/>
  <p:notesSz cx="6858000" cy="9144000"/>
  <p:embeddedFontLst>
    <p:embeddedFont>
      <p:font typeface="Radley" panose="020B0604020202020204" charset="0"/>
      <p:regular r:id="rId18"/>
    </p:embeddedFont>
    <p:embeddedFont>
      <p:font typeface="Tw Cen MT" panose="020B0602020104020603" pitchFamily="34" charset="0"/>
      <p:regular r:id="rId19"/>
      <p:bold r:id="rId20"/>
      <p:italic r:id="rId21"/>
      <p:boldItalic r:id="rId2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7404"/>
    <a:srgbClr val="DAF1FA"/>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EF3710-C0DC-46FF-9787-D467CEB17721}" v="5" dt="2026-02-24T09:26:41.2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55" autoAdjust="0"/>
    <p:restoredTop sz="94615" autoAdjust="0"/>
  </p:normalViewPr>
  <p:slideViewPr>
    <p:cSldViewPr>
      <p:cViewPr varScale="1">
        <p:scale>
          <a:sx n="95" d="100"/>
          <a:sy n="95" d="100"/>
        </p:scale>
        <p:origin x="116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vin Morrissey" userId="2c63a90f-ee66-44e2-8e25-8f0df7988880" providerId="ADAL" clId="{A5CFC018-F79F-42D6-BBA0-6DC4785C78FD}"/>
    <pc:docChg chg="undo custSel modSld">
      <pc:chgData name="Kevin Morrissey" userId="2c63a90f-ee66-44e2-8e25-8f0df7988880" providerId="ADAL" clId="{A5CFC018-F79F-42D6-BBA0-6DC4785C78FD}" dt="2026-02-24T09:26:41.282" v="1042" actId="20577"/>
      <pc:docMkLst>
        <pc:docMk/>
      </pc:docMkLst>
      <pc:sldChg chg="modSp mod">
        <pc:chgData name="Kevin Morrissey" userId="2c63a90f-ee66-44e2-8e25-8f0df7988880" providerId="ADAL" clId="{A5CFC018-F79F-42D6-BBA0-6DC4785C78FD}" dt="2026-02-24T09:24:49.172" v="1022"/>
        <pc:sldMkLst>
          <pc:docMk/>
          <pc:sldMk cId="4016437600" sldId="271"/>
        </pc:sldMkLst>
        <pc:spChg chg="mod">
          <ac:chgData name="Kevin Morrissey" userId="2c63a90f-ee66-44e2-8e25-8f0df7988880" providerId="ADAL" clId="{A5CFC018-F79F-42D6-BBA0-6DC4785C78FD}" dt="2026-02-24T09:24:49.172" v="1022"/>
          <ac:spMkLst>
            <pc:docMk/>
            <pc:sldMk cId="4016437600" sldId="271"/>
            <ac:spMk id="2" creationId="{34585C2F-820B-4935-8D42-FBCE19D7173E}"/>
          </ac:spMkLst>
        </pc:spChg>
        <pc:graphicFrameChg chg="mod modGraphic">
          <ac:chgData name="Kevin Morrissey" userId="2c63a90f-ee66-44e2-8e25-8f0df7988880" providerId="ADAL" clId="{A5CFC018-F79F-42D6-BBA0-6DC4785C78FD}" dt="2026-02-18T09:32:16.814" v="145" actId="403"/>
          <ac:graphicFrameMkLst>
            <pc:docMk/>
            <pc:sldMk cId="4016437600" sldId="271"/>
            <ac:graphicFrameMk id="3" creationId="{C254C6E4-5D0D-3D81-A884-E3E06407453D}"/>
          </ac:graphicFrameMkLst>
        </pc:graphicFrameChg>
      </pc:sldChg>
      <pc:sldChg chg="addSp delSp modSp mod">
        <pc:chgData name="Kevin Morrissey" userId="2c63a90f-ee66-44e2-8e25-8f0df7988880" providerId="ADAL" clId="{A5CFC018-F79F-42D6-BBA0-6DC4785C78FD}" dt="2026-02-18T09:33:00.666" v="157" actId="20577"/>
        <pc:sldMkLst>
          <pc:docMk/>
          <pc:sldMk cId="233229891" sldId="274"/>
        </pc:sldMkLst>
        <pc:spChg chg="mod">
          <ac:chgData name="Kevin Morrissey" userId="2c63a90f-ee66-44e2-8e25-8f0df7988880" providerId="ADAL" clId="{A5CFC018-F79F-42D6-BBA0-6DC4785C78FD}" dt="2026-02-18T09:33:00.666" v="157" actId="20577"/>
          <ac:spMkLst>
            <pc:docMk/>
            <pc:sldMk cId="233229891" sldId="274"/>
            <ac:spMk id="2" creationId="{B254BBDF-4898-415A-9B85-1BBA6BA550F5}"/>
          </ac:spMkLst>
        </pc:spChg>
        <pc:picChg chg="add mod">
          <ac:chgData name="Kevin Morrissey" userId="2c63a90f-ee66-44e2-8e25-8f0df7988880" providerId="ADAL" clId="{A5CFC018-F79F-42D6-BBA0-6DC4785C78FD}" dt="2026-02-18T09:32:55.480" v="149" actId="1076"/>
          <ac:picMkLst>
            <pc:docMk/>
            <pc:sldMk cId="233229891" sldId="274"/>
            <ac:picMk id="3" creationId="{A1C59026-F08D-163A-E7B1-C8BEC5BC4A19}"/>
          </ac:picMkLst>
        </pc:picChg>
      </pc:sldChg>
      <pc:sldChg chg="modSp mod">
        <pc:chgData name="Kevin Morrissey" userId="2c63a90f-ee66-44e2-8e25-8f0df7988880" providerId="ADAL" clId="{A5CFC018-F79F-42D6-BBA0-6DC4785C78FD}" dt="2026-02-18T09:33:54.599" v="199" actId="20577"/>
        <pc:sldMkLst>
          <pc:docMk/>
          <pc:sldMk cId="300168168" sldId="277"/>
        </pc:sldMkLst>
        <pc:spChg chg="mod">
          <ac:chgData name="Kevin Morrissey" userId="2c63a90f-ee66-44e2-8e25-8f0df7988880" providerId="ADAL" clId="{A5CFC018-F79F-42D6-BBA0-6DC4785C78FD}" dt="2026-02-18T09:33:54.599" v="199" actId="20577"/>
          <ac:spMkLst>
            <pc:docMk/>
            <pc:sldMk cId="300168168" sldId="277"/>
            <ac:spMk id="4" creationId="{8BAE9874-77C6-5A81-437B-4AE537E03D5B}"/>
          </ac:spMkLst>
        </pc:spChg>
        <pc:graphicFrameChg chg="mod modGraphic">
          <ac:chgData name="Kevin Morrissey" userId="2c63a90f-ee66-44e2-8e25-8f0df7988880" providerId="ADAL" clId="{A5CFC018-F79F-42D6-BBA0-6DC4785C78FD}" dt="2026-02-18T09:33:29.369" v="165" actId="403"/>
          <ac:graphicFrameMkLst>
            <pc:docMk/>
            <pc:sldMk cId="300168168" sldId="277"/>
            <ac:graphicFrameMk id="2" creationId="{59FC1884-9819-6BDE-F1EC-390003DB70FD}"/>
          </ac:graphicFrameMkLst>
        </pc:graphicFrameChg>
      </pc:sldChg>
      <pc:sldChg chg="addSp delSp modSp mod">
        <pc:chgData name="Kevin Morrissey" userId="2c63a90f-ee66-44e2-8e25-8f0df7988880" providerId="ADAL" clId="{A5CFC018-F79F-42D6-BBA0-6DC4785C78FD}" dt="2026-02-24T09:25:54.012" v="1024" actId="20577"/>
        <pc:sldMkLst>
          <pc:docMk/>
          <pc:sldMk cId="2621221410" sldId="279"/>
        </pc:sldMkLst>
        <pc:spChg chg="mod">
          <ac:chgData name="Kevin Morrissey" userId="2c63a90f-ee66-44e2-8e25-8f0df7988880" providerId="ADAL" clId="{A5CFC018-F79F-42D6-BBA0-6DC4785C78FD}" dt="2026-02-18T09:34:52.292" v="216" actId="20577"/>
          <ac:spMkLst>
            <pc:docMk/>
            <pc:sldMk cId="2621221410" sldId="279"/>
            <ac:spMk id="3" creationId="{53D4EBC4-C233-F1B0-BC65-942412D0BF93}"/>
          </ac:spMkLst>
        </pc:spChg>
        <pc:spChg chg="mod">
          <ac:chgData name="Kevin Morrissey" userId="2c63a90f-ee66-44e2-8e25-8f0df7988880" providerId="ADAL" clId="{A5CFC018-F79F-42D6-BBA0-6DC4785C78FD}" dt="2026-02-24T09:25:54.012" v="1024" actId="20577"/>
          <ac:spMkLst>
            <pc:docMk/>
            <pc:sldMk cId="2621221410" sldId="279"/>
            <ac:spMk id="5" creationId="{9CC1A6C5-A6CA-42CB-84A4-A09A1CCDD5E9}"/>
          </ac:spMkLst>
        </pc:spChg>
        <pc:picChg chg="add mod">
          <ac:chgData name="Kevin Morrissey" userId="2c63a90f-ee66-44e2-8e25-8f0df7988880" providerId="ADAL" clId="{A5CFC018-F79F-42D6-BBA0-6DC4785C78FD}" dt="2026-02-18T09:34:46.052" v="208" actId="1076"/>
          <ac:picMkLst>
            <pc:docMk/>
            <pc:sldMk cId="2621221410" sldId="279"/>
            <ac:picMk id="6" creationId="{9B4558A1-4F47-46B6-05D1-24FBF0068ED7}"/>
          </ac:picMkLst>
        </pc:picChg>
      </pc:sldChg>
      <pc:sldChg chg="modSp mod">
        <pc:chgData name="Kevin Morrissey" userId="2c63a90f-ee66-44e2-8e25-8f0df7988880" providerId="ADAL" clId="{A5CFC018-F79F-42D6-BBA0-6DC4785C78FD}" dt="2026-02-18T09:35:45.538" v="263" actId="20577"/>
        <pc:sldMkLst>
          <pc:docMk/>
          <pc:sldMk cId="2765268626" sldId="280"/>
        </pc:sldMkLst>
        <pc:spChg chg="mod">
          <ac:chgData name="Kevin Morrissey" userId="2c63a90f-ee66-44e2-8e25-8f0df7988880" providerId="ADAL" clId="{A5CFC018-F79F-42D6-BBA0-6DC4785C78FD}" dt="2026-02-18T09:35:45.538" v="263" actId="20577"/>
          <ac:spMkLst>
            <pc:docMk/>
            <pc:sldMk cId="2765268626" sldId="280"/>
            <ac:spMk id="3" creationId="{CF32972F-C797-621F-8C4A-36D97C24718D}"/>
          </ac:spMkLst>
        </pc:spChg>
        <pc:graphicFrameChg chg="mod modGraphic">
          <ac:chgData name="Kevin Morrissey" userId="2c63a90f-ee66-44e2-8e25-8f0df7988880" providerId="ADAL" clId="{A5CFC018-F79F-42D6-BBA0-6DC4785C78FD}" dt="2026-02-18T09:35:26.291" v="223" actId="403"/>
          <ac:graphicFrameMkLst>
            <pc:docMk/>
            <pc:sldMk cId="2765268626" sldId="280"/>
            <ac:graphicFrameMk id="8" creationId="{D3473A48-DB9B-5F34-6CF3-CED6F5D1BA39}"/>
          </ac:graphicFrameMkLst>
        </pc:graphicFrameChg>
      </pc:sldChg>
      <pc:sldChg chg="modSp mod">
        <pc:chgData name="Kevin Morrissey" userId="2c63a90f-ee66-44e2-8e25-8f0df7988880" providerId="ADAL" clId="{A5CFC018-F79F-42D6-BBA0-6DC4785C78FD}" dt="2026-02-18T09:42:29.912" v="286" actId="20577"/>
        <pc:sldMkLst>
          <pc:docMk/>
          <pc:sldMk cId="1353022786" sldId="281"/>
        </pc:sldMkLst>
        <pc:spChg chg="mod">
          <ac:chgData name="Kevin Morrissey" userId="2c63a90f-ee66-44e2-8e25-8f0df7988880" providerId="ADAL" clId="{A5CFC018-F79F-42D6-BBA0-6DC4785C78FD}" dt="2026-02-18T09:42:29.912" v="286" actId="20577"/>
          <ac:spMkLst>
            <pc:docMk/>
            <pc:sldMk cId="1353022786" sldId="281"/>
            <ac:spMk id="10" creationId="{CD26986B-F79D-44C6-8BB2-BEA64A86B3B7}"/>
          </ac:spMkLst>
        </pc:spChg>
        <pc:graphicFrameChg chg="mod modGraphic">
          <ac:chgData name="Kevin Morrissey" userId="2c63a90f-ee66-44e2-8e25-8f0df7988880" providerId="ADAL" clId="{A5CFC018-F79F-42D6-BBA0-6DC4785C78FD}" dt="2026-02-18T09:42:19.907" v="278" actId="122"/>
          <ac:graphicFrameMkLst>
            <pc:docMk/>
            <pc:sldMk cId="1353022786" sldId="281"/>
            <ac:graphicFrameMk id="2" creationId="{8ADED34E-F831-9FE1-9B89-AA72BA485611}"/>
          </ac:graphicFrameMkLst>
        </pc:graphicFrameChg>
        <pc:graphicFrameChg chg="mod modGraphic">
          <ac:chgData name="Kevin Morrissey" userId="2c63a90f-ee66-44e2-8e25-8f0df7988880" providerId="ADAL" clId="{A5CFC018-F79F-42D6-BBA0-6DC4785C78FD}" dt="2026-02-18T09:42:00.082" v="270" actId="404"/>
          <ac:graphicFrameMkLst>
            <pc:docMk/>
            <pc:sldMk cId="1353022786" sldId="281"/>
            <ac:graphicFrameMk id="3" creationId="{4412D81F-0FF3-987B-7A47-79EAF15CC9E7}"/>
          </ac:graphicFrameMkLst>
        </pc:graphicFrameChg>
      </pc:sldChg>
      <pc:sldChg chg="modSp mod">
        <pc:chgData name="Kevin Morrissey" userId="2c63a90f-ee66-44e2-8e25-8f0df7988880" providerId="ADAL" clId="{A5CFC018-F79F-42D6-BBA0-6DC4785C78FD}" dt="2026-02-24T09:26:19.206" v="1038" actId="20577"/>
        <pc:sldMkLst>
          <pc:docMk/>
          <pc:sldMk cId="1282686764" sldId="282"/>
        </pc:sldMkLst>
        <pc:spChg chg="mod">
          <ac:chgData name="Kevin Morrissey" userId="2c63a90f-ee66-44e2-8e25-8f0df7988880" providerId="ADAL" clId="{A5CFC018-F79F-42D6-BBA0-6DC4785C78FD}" dt="2026-02-24T09:26:19.206" v="1038" actId="20577"/>
          <ac:spMkLst>
            <pc:docMk/>
            <pc:sldMk cId="1282686764" sldId="282"/>
            <ac:spMk id="2" creationId="{44DA6FBB-8376-0A57-1200-3B1D6FE1A1BF}"/>
          </ac:spMkLst>
        </pc:spChg>
        <pc:graphicFrameChg chg="mod modGraphic">
          <ac:chgData name="Kevin Morrissey" userId="2c63a90f-ee66-44e2-8e25-8f0df7988880" providerId="ADAL" clId="{A5CFC018-F79F-42D6-BBA0-6DC4785C78FD}" dt="2026-02-18T09:42:59.250" v="292" actId="403"/>
          <ac:graphicFrameMkLst>
            <pc:docMk/>
            <pc:sldMk cId="1282686764" sldId="282"/>
            <ac:graphicFrameMk id="4" creationId="{AD7FFF8C-C382-327D-1A3B-7D73F38222E1}"/>
          </ac:graphicFrameMkLst>
        </pc:graphicFrameChg>
        <pc:graphicFrameChg chg="mod modGraphic">
          <ac:chgData name="Kevin Morrissey" userId="2c63a90f-ee66-44e2-8e25-8f0df7988880" providerId="ADAL" clId="{A5CFC018-F79F-42D6-BBA0-6DC4785C78FD}" dt="2026-02-18T09:43:17.936" v="298" actId="403"/>
          <ac:graphicFrameMkLst>
            <pc:docMk/>
            <pc:sldMk cId="1282686764" sldId="282"/>
            <ac:graphicFrameMk id="7" creationId="{02183389-5836-7B58-CCEA-CDD0B4BCAD3E}"/>
          </ac:graphicFrameMkLst>
        </pc:graphicFrameChg>
      </pc:sldChg>
      <pc:sldChg chg="modSp">
        <pc:chgData name="Kevin Morrissey" userId="2c63a90f-ee66-44e2-8e25-8f0df7988880" providerId="ADAL" clId="{A5CFC018-F79F-42D6-BBA0-6DC4785C78FD}" dt="2026-02-24T09:26:41.282" v="1042" actId="20577"/>
        <pc:sldMkLst>
          <pc:docMk/>
          <pc:sldMk cId="1674815940" sldId="283"/>
        </pc:sldMkLst>
        <pc:spChg chg="mod">
          <ac:chgData name="Kevin Morrissey" userId="2c63a90f-ee66-44e2-8e25-8f0df7988880" providerId="ADAL" clId="{A5CFC018-F79F-42D6-BBA0-6DC4785C78FD}" dt="2026-02-24T09:26:41.282" v="1042" actId="20577"/>
          <ac:spMkLst>
            <pc:docMk/>
            <pc:sldMk cId="1674815940" sldId="283"/>
            <ac:spMk id="5" creationId="{E0FD9D7F-FEFF-4E2C-8D10-112FA81BD132}"/>
          </ac:spMkLst>
        </pc:spChg>
      </pc:sldChg>
      <pc:sldChg chg="modSp mod">
        <pc:chgData name="Kevin Morrissey" userId="2c63a90f-ee66-44e2-8e25-8f0df7988880" providerId="ADAL" clId="{A5CFC018-F79F-42D6-BBA0-6DC4785C78FD}" dt="2026-02-18T09:31:41.359" v="137" actId="20577"/>
        <pc:sldMkLst>
          <pc:docMk/>
          <pc:sldMk cId="3491350310" sldId="284"/>
        </pc:sldMkLst>
        <pc:spChg chg="mod">
          <ac:chgData name="Kevin Morrissey" userId="2c63a90f-ee66-44e2-8e25-8f0df7988880" providerId="ADAL" clId="{A5CFC018-F79F-42D6-BBA0-6DC4785C78FD}" dt="2026-02-18T09:31:41.359" v="137" actId="20577"/>
          <ac:spMkLst>
            <pc:docMk/>
            <pc:sldMk cId="3491350310" sldId="284"/>
            <ac:spMk id="4" creationId="{FE75B368-FF32-7536-53CC-018BDDCB1915}"/>
          </ac:spMkLst>
        </pc:spChg>
        <pc:graphicFrameChg chg="mod modGraphic">
          <ac:chgData name="Kevin Morrissey" userId="2c63a90f-ee66-44e2-8e25-8f0df7988880" providerId="ADAL" clId="{A5CFC018-F79F-42D6-BBA0-6DC4785C78FD}" dt="2026-02-18T09:31:28.422" v="129" actId="403"/>
          <ac:graphicFrameMkLst>
            <pc:docMk/>
            <pc:sldMk cId="3491350310" sldId="284"/>
            <ac:graphicFrameMk id="5" creationId="{C9BDAF8A-3143-33C3-D77B-8D75DE0AF779}"/>
          </ac:graphicFrameMkLst>
        </pc:graphicFrameChg>
      </pc:sldChg>
      <pc:sldChg chg="modSp mod">
        <pc:chgData name="Kevin Morrissey" userId="2c63a90f-ee66-44e2-8e25-8f0df7988880" providerId="ADAL" clId="{A5CFC018-F79F-42D6-BBA0-6DC4785C78FD}" dt="2026-02-18T11:45:58.669" v="828" actId="20577"/>
        <pc:sldMkLst>
          <pc:docMk/>
          <pc:sldMk cId="252753646" sldId="286"/>
        </pc:sldMkLst>
        <pc:spChg chg="mod">
          <ac:chgData name="Kevin Morrissey" userId="2c63a90f-ee66-44e2-8e25-8f0df7988880" providerId="ADAL" clId="{A5CFC018-F79F-42D6-BBA0-6DC4785C78FD}" dt="2026-02-18T10:35:33.383" v="331" actId="20577"/>
          <ac:spMkLst>
            <pc:docMk/>
            <pc:sldMk cId="252753646" sldId="286"/>
            <ac:spMk id="2" creationId="{34585C2F-820B-4935-8D42-FBCE19D7173E}"/>
          </ac:spMkLst>
        </pc:spChg>
        <pc:graphicFrameChg chg="modGraphic">
          <ac:chgData name="Kevin Morrissey" userId="2c63a90f-ee66-44e2-8e25-8f0df7988880" providerId="ADAL" clId="{A5CFC018-F79F-42D6-BBA0-6DC4785C78FD}" dt="2026-02-18T11:45:58.669" v="828" actId="20577"/>
          <ac:graphicFrameMkLst>
            <pc:docMk/>
            <pc:sldMk cId="252753646" sldId="286"/>
            <ac:graphicFrameMk id="3" creationId="{C254C6E4-5D0D-3D81-A884-E3E06407453D}"/>
          </ac:graphicFrameMkLst>
        </pc:graphicFrameChg>
      </pc:sldChg>
      <pc:sldChg chg="modSp mod">
        <pc:chgData name="Kevin Morrissey" userId="2c63a90f-ee66-44e2-8e25-8f0df7988880" providerId="ADAL" clId="{A5CFC018-F79F-42D6-BBA0-6DC4785C78FD}" dt="2026-02-24T09:23:21.893" v="1012" actId="20577"/>
        <pc:sldMkLst>
          <pc:docMk/>
          <pc:sldMk cId="2499619953" sldId="287"/>
        </pc:sldMkLst>
        <pc:spChg chg="mod">
          <ac:chgData name="Kevin Morrissey" userId="2c63a90f-ee66-44e2-8e25-8f0df7988880" providerId="ADAL" clId="{A5CFC018-F79F-42D6-BBA0-6DC4785C78FD}" dt="2026-02-24T09:17:17.891" v="905" actId="20577"/>
          <ac:spMkLst>
            <pc:docMk/>
            <pc:sldMk cId="2499619953" sldId="287"/>
            <ac:spMk id="2" creationId="{25CE43F3-B8A4-42C2-9CDB-A9A773D508BF}"/>
          </ac:spMkLst>
        </pc:spChg>
        <pc:graphicFrameChg chg="modGraphic">
          <ac:chgData name="Kevin Morrissey" userId="2c63a90f-ee66-44e2-8e25-8f0df7988880" providerId="ADAL" clId="{A5CFC018-F79F-42D6-BBA0-6DC4785C78FD}" dt="2026-02-24T09:23:21.893" v="1012" actId="20577"/>
          <ac:graphicFrameMkLst>
            <pc:docMk/>
            <pc:sldMk cId="2499619953" sldId="287"/>
            <ac:graphicFrameMk id="3" creationId="{B881DED4-2244-86FD-E419-33EDC07B0D99}"/>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spPr>
            <a:solidFill>
              <a:srgbClr val="C00000"/>
            </a:solidFill>
            <a:ln>
              <a:noFill/>
            </a:ln>
            <a:effectLst/>
          </c:spPr>
          <c:invertIfNegative val="0"/>
          <c:cat>
            <c:strRef>
              <c:f>'Data for CJ pasted'!$A$112:$A$121</c:f>
              <c:strCache>
                <c:ptCount val="10"/>
                <c:pt idx="0">
                  <c:v>CJ All Fixed Income </c:v>
                </c:pt>
                <c:pt idx="1">
                  <c:v>CJ Defensive </c:v>
                </c:pt>
                <c:pt idx="2">
                  <c:v>CJ Cautious </c:v>
                </c:pt>
                <c:pt idx="3">
                  <c:v>CJ Conservative </c:v>
                </c:pt>
                <c:pt idx="4">
                  <c:v>CJ Balanced Low </c:v>
                </c:pt>
                <c:pt idx="5">
                  <c:v>CJ Balanced Medium </c:v>
                </c:pt>
                <c:pt idx="6">
                  <c:v>CJ Balanced High </c:v>
                </c:pt>
                <c:pt idx="7">
                  <c:v>CJ Capital Growth </c:v>
                </c:pt>
                <c:pt idx="8">
                  <c:v>CJ Adventurous </c:v>
                </c:pt>
                <c:pt idx="9">
                  <c:v>CJ Aggressive </c:v>
                </c:pt>
              </c:strCache>
            </c:strRef>
          </c:cat>
          <c:val>
            <c:numRef>
              <c:f>'Data for CJ pasted'!$B$112:$B$121</c:f>
              <c:numCache>
                <c:formatCode>0.00%</c:formatCode>
                <c:ptCount val="10"/>
                <c:pt idx="0">
                  <c:v>3.0295433979719455E-2</c:v>
                </c:pt>
                <c:pt idx="1">
                  <c:v>3.5350604385138817E-2</c:v>
                </c:pt>
                <c:pt idx="2">
                  <c:v>3.7887285652439706E-2</c:v>
                </c:pt>
                <c:pt idx="3">
                  <c:v>3.9828021644657152E-2</c:v>
                </c:pt>
                <c:pt idx="4">
                  <c:v>4.6079806892507236E-2</c:v>
                </c:pt>
                <c:pt idx="5">
                  <c:v>5.6078600094209508E-2</c:v>
                </c:pt>
                <c:pt idx="6">
                  <c:v>6.4877680440849295E-2</c:v>
                </c:pt>
                <c:pt idx="7">
                  <c:v>7.2340643160812235E-2</c:v>
                </c:pt>
                <c:pt idx="8">
                  <c:v>8.3726472833240084E-2</c:v>
                </c:pt>
                <c:pt idx="9">
                  <c:v>9.4288395766201738E-2</c:v>
                </c:pt>
              </c:numCache>
            </c:numRef>
          </c:val>
          <c:extLst>
            <c:ext xmlns:c16="http://schemas.microsoft.com/office/drawing/2014/chart" uri="{C3380CC4-5D6E-409C-BE32-E72D297353CC}">
              <c16:uniqueId val="{00000000-6786-4ABA-81C6-B528D5F53F2A}"/>
            </c:ext>
          </c:extLst>
        </c:ser>
        <c:ser>
          <c:idx val="1"/>
          <c:order val="1"/>
          <c:spPr>
            <a:solidFill>
              <a:srgbClr val="C00000"/>
            </a:solidFill>
            <a:ln>
              <a:noFill/>
            </a:ln>
            <a:effectLst/>
          </c:spPr>
          <c:invertIfNegative val="0"/>
          <c:cat>
            <c:strRef>
              <c:f>'Data for CJ pasted'!$A$112:$A$121</c:f>
              <c:strCache>
                <c:ptCount val="10"/>
                <c:pt idx="0">
                  <c:v>CJ All Fixed Income </c:v>
                </c:pt>
                <c:pt idx="1">
                  <c:v>CJ Defensive </c:v>
                </c:pt>
                <c:pt idx="2">
                  <c:v>CJ Cautious </c:v>
                </c:pt>
                <c:pt idx="3">
                  <c:v>CJ Conservative </c:v>
                </c:pt>
                <c:pt idx="4">
                  <c:v>CJ Balanced Low </c:v>
                </c:pt>
                <c:pt idx="5">
                  <c:v>CJ Balanced Medium </c:v>
                </c:pt>
                <c:pt idx="6">
                  <c:v>CJ Balanced High </c:v>
                </c:pt>
                <c:pt idx="7">
                  <c:v>CJ Capital Growth </c:v>
                </c:pt>
                <c:pt idx="8">
                  <c:v>CJ Adventurous </c:v>
                </c:pt>
                <c:pt idx="9">
                  <c:v>CJ Aggressive </c:v>
                </c:pt>
              </c:strCache>
            </c:strRef>
          </c:cat>
          <c:val>
            <c:numRef>
              <c:f>'Data for CJ pasted'!$C$112:$C$121</c:f>
              <c:numCache>
                <c:formatCode>0.00%</c:formatCode>
                <c:ptCount val="10"/>
                <c:pt idx="0">
                  <c:v>-3.1592837806562968E-2</c:v>
                </c:pt>
                <c:pt idx="1">
                  <c:v>-3.2320708777812013E-2</c:v>
                </c:pt>
                <c:pt idx="2">
                  <c:v>-4.516800941805843E-2</c:v>
                </c:pt>
                <c:pt idx="3">
                  <c:v>-5.6872312912512268E-2</c:v>
                </c:pt>
                <c:pt idx="4">
                  <c:v>-6.5509662199168095E-2</c:v>
                </c:pt>
                <c:pt idx="5">
                  <c:v>-7.7643975569029799E-2</c:v>
                </c:pt>
                <c:pt idx="6">
                  <c:v>-9.2920424553397885E-2</c:v>
                </c:pt>
                <c:pt idx="7">
                  <c:v>-0.10332429093120343</c:v>
                </c:pt>
                <c:pt idx="8">
                  <c:v>-0.11455856694834377</c:v>
                </c:pt>
                <c:pt idx="9">
                  <c:v>-0.12565509905164818</c:v>
                </c:pt>
              </c:numCache>
            </c:numRef>
          </c:val>
          <c:extLst>
            <c:ext xmlns:c16="http://schemas.microsoft.com/office/drawing/2014/chart" uri="{C3380CC4-5D6E-409C-BE32-E72D297353CC}">
              <c16:uniqueId val="{00000001-6786-4ABA-81C6-B528D5F53F2A}"/>
            </c:ext>
          </c:extLst>
        </c:ser>
        <c:dLbls>
          <c:showLegendKey val="0"/>
          <c:showVal val="0"/>
          <c:showCatName val="0"/>
          <c:showSerName val="0"/>
          <c:showPercent val="0"/>
          <c:showBubbleSize val="0"/>
        </c:dLbls>
        <c:gapWidth val="150"/>
        <c:overlap val="100"/>
        <c:axId val="1239213744"/>
        <c:axId val="1239214072"/>
      </c:barChart>
      <c:lineChart>
        <c:grouping val="stacked"/>
        <c:varyColors val="0"/>
        <c:ser>
          <c:idx val="2"/>
          <c:order val="2"/>
          <c:spPr>
            <a:ln w="28575" cap="rnd">
              <a:noFill/>
              <a:round/>
            </a:ln>
            <a:effectLst/>
          </c:spPr>
          <c:marker>
            <c:symbol val="dash"/>
            <c:size val="16"/>
            <c:spPr>
              <a:solidFill>
                <a:schemeClr val="accent3"/>
              </a:solidFill>
              <a:ln w="9525">
                <a:solidFill>
                  <a:schemeClr val="accent3"/>
                </a:solidFill>
              </a:ln>
              <a:effectLst/>
            </c:spPr>
          </c:marker>
          <c:cat>
            <c:strRef>
              <c:f>'Data for CJ pasted'!$A$112:$A$121</c:f>
              <c:strCache>
                <c:ptCount val="10"/>
                <c:pt idx="0">
                  <c:v>CJ All Fixed Income </c:v>
                </c:pt>
                <c:pt idx="1">
                  <c:v>CJ Defensive </c:v>
                </c:pt>
                <c:pt idx="2">
                  <c:v>CJ Cautious </c:v>
                </c:pt>
                <c:pt idx="3">
                  <c:v>CJ Conservative </c:v>
                </c:pt>
                <c:pt idx="4">
                  <c:v>CJ Balanced Low </c:v>
                </c:pt>
                <c:pt idx="5">
                  <c:v>CJ Balanced Medium </c:v>
                </c:pt>
                <c:pt idx="6">
                  <c:v>CJ Balanced High </c:v>
                </c:pt>
                <c:pt idx="7">
                  <c:v>CJ Capital Growth </c:v>
                </c:pt>
                <c:pt idx="8">
                  <c:v>CJ Adventurous </c:v>
                </c:pt>
                <c:pt idx="9">
                  <c:v>CJ Aggressive </c:v>
                </c:pt>
              </c:strCache>
            </c:strRef>
          </c:cat>
          <c:val>
            <c:numRef>
              <c:f>'Data for CJ pasted'!$D$112:$D$121</c:f>
              <c:numCache>
                <c:formatCode>0.00%</c:formatCode>
                <c:ptCount val="10"/>
                <c:pt idx="0">
                  <c:v>1.2292762994966446E-3</c:v>
                </c:pt>
                <c:pt idx="1">
                  <c:v>2.5729719967876861E-3</c:v>
                </c:pt>
                <c:pt idx="2">
                  <c:v>2.8233851642220746E-3</c:v>
                </c:pt>
                <c:pt idx="3">
                  <c:v>3.4251754732037764E-3</c:v>
                </c:pt>
                <c:pt idx="4">
                  <c:v>3.9520609819884396E-3</c:v>
                </c:pt>
                <c:pt idx="5">
                  <c:v>4.5622715424348918E-3</c:v>
                </c:pt>
                <c:pt idx="6">
                  <c:v>5.2360027455585169E-3</c:v>
                </c:pt>
                <c:pt idx="7">
                  <c:v>5.839347405032785E-3</c:v>
                </c:pt>
                <c:pt idx="8">
                  <c:v>6.4585583099177352E-3</c:v>
                </c:pt>
                <c:pt idx="9">
                  <c:v>7.1193313482528576E-3</c:v>
                </c:pt>
              </c:numCache>
            </c:numRef>
          </c:val>
          <c:smooth val="0"/>
          <c:extLst>
            <c:ext xmlns:c16="http://schemas.microsoft.com/office/drawing/2014/chart" uri="{C3380CC4-5D6E-409C-BE32-E72D297353CC}">
              <c16:uniqueId val="{00000002-6786-4ABA-81C6-B528D5F53F2A}"/>
            </c:ext>
          </c:extLst>
        </c:ser>
        <c:dLbls>
          <c:showLegendKey val="0"/>
          <c:showVal val="0"/>
          <c:showCatName val="0"/>
          <c:showSerName val="0"/>
          <c:showPercent val="0"/>
          <c:showBubbleSize val="0"/>
        </c:dLbls>
        <c:marker val="1"/>
        <c:smooth val="0"/>
        <c:axId val="1239213744"/>
        <c:axId val="1239214072"/>
      </c:lineChart>
      <c:catAx>
        <c:axId val="1239213744"/>
        <c:scaling>
          <c:orientation val="minMax"/>
        </c:scaling>
        <c:delete val="1"/>
        <c:axPos val="b"/>
        <c:numFmt formatCode="General" sourceLinked="1"/>
        <c:majorTickMark val="none"/>
        <c:minorTickMark val="none"/>
        <c:tickLblPos val="nextTo"/>
        <c:crossAx val="1239214072"/>
        <c:crosses val="autoZero"/>
        <c:auto val="1"/>
        <c:lblAlgn val="ctr"/>
        <c:lblOffset val="100"/>
        <c:noMultiLvlLbl val="0"/>
      </c:catAx>
      <c:valAx>
        <c:axId val="1239214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392137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750752974707543E-2"/>
          <c:y val="1.8662501716902175E-2"/>
          <c:w val="0.93475619513743669"/>
          <c:h val="0.87645891700509881"/>
        </c:manualLayout>
      </c:layout>
      <c:scatterChart>
        <c:scatterStyle val="lineMarker"/>
        <c:varyColors val="0"/>
        <c:ser>
          <c:idx val="0"/>
          <c:order val="0"/>
          <c:spPr>
            <a:ln w="25400" cap="rnd">
              <a:noFill/>
              <a:round/>
            </a:ln>
            <a:effectLst/>
          </c:spPr>
          <c:marker>
            <c:symbol val="square"/>
            <c:size val="11"/>
            <c:spPr>
              <a:solidFill>
                <a:schemeClr val="accent1"/>
              </a:solidFill>
              <a:ln w="9525">
                <a:solidFill>
                  <a:schemeClr val="accent1"/>
                </a:solidFill>
              </a:ln>
              <a:effectLst/>
            </c:spPr>
          </c:marker>
          <c:dLbls>
            <c:dLbl>
              <c:idx val="0"/>
              <c:tx>
                <c:rich>
                  <a:bodyPr/>
                  <a:lstStyle/>
                  <a:p>
                    <a:fld id="{1BA03B6E-CBB5-4AE9-9C2C-5093F215B24B}"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01C7-45D0-9670-A8EF9C8F5D79}"/>
                </c:ext>
              </c:extLst>
            </c:dLbl>
            <c:dLbl>
              <c:idx val="1"/>
              <c:tx>
                <c:rich>
                  <a:bodyPr/>
                  <a:lstStyle/>
                  <a:p>
                    <a:fld id="{6790BCB6-55CC-43C4-9883-8AD9DDF21F40}"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01C7-45D0-9670-A8EF9C8F5D79}"/>
                </c:ext>
              </c:extLst>
            </c:dLbl>
            <c:dLbl>
              <c:idx val="2"/>
              <c:tx>
                <c:rich>
                  <a:bodyPr/>
                  <a:lstStyle/>
                  <a:p>
                    <a:fld id="{48A2CF99-62B7-422E-9324-79DC0B687B2B}"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01C7-45D0-9670-A8EF9C8F5D79}"/>
                </c:ext>
              </c:extLst>
            </c:dLbl>
            <c:dLbl>
              <c:idx val="3"/>
              <c:tx>
                <c:rich>
                  <a:bodyPr/>
                  <a:lstStyle/>
                  <a:p>
                    <a:fld id="{8505843E-F753-400B-AE39-174F397D230A}"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01C7-45D0-9670-A8EF9C8F5D79}"/>
                </c:ext>
              </c:extLst>
            </c:dLbl>
            <c:dLbl>
              <c:idx val="4"/>
              <c:tx>
                <c:rich>
                  <a:bodyPr/>
                  <a:lstStyle/>
                  <a:p>
                    <a:fld id="{1EF49E34-C2A4-4DD9-8B4F-40DD9A0C10F2}"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01C7-45D0-9670-A8EF9C8F5D79}"/>
                </c:ext>
              </c:extLst>
            </c:dLbl>
            <c:dLbl>
              <c:idx val="5"/>
              <c:tx>
                <c:rich>
                  <a:bodyPr/>
                  <a:lstStyle/>
                  <a:p>
                    <a:fld id="{D334F28B-55C8-495A-8D84-DCB913436879}"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01C7-45D0-9670-A8EF9C8F5D79}"/>
                </c:ext>
              </c:extLst>
            </c:dLbl>
            <c:dLbl>
              <c:idx val="6"/>
              <c:tx>
                <c:rich>
                  <a:bodyPr/>
                  <a:lstStyle/>
                  <a:p>
                    <a:fld id="{6AA1F8D2-C53F-461D-B99F-934C94D391CC}"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01C7-45D0-9670-A8EF9C8F5D79}"/>
                </c:ext>
              </c:extLst>
            </c:dLbl>
            <c:dLbl>
              <c:idx val="7"/>
              <c:tx>
                <c:rich>
                  <a:bodyPr/>
                  <a:lstStyle/>
                  <a:p>
                    <a:fld id="{2FC6C5E1-71DB-4336-AB4F-AA37B41BDC50}"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01C7-45D0-9670-A8EF9C8F5D79}"/>
                </c:ext>
              </c:extLst>
            </c:dLbl>
            <c:dLbl>
              <c:idx val="8"/>
              <c:tx>
                <c:rich>
                  <a:bodyPr/>
                  <a:lstStyle/>
                  <a:p>
                    <a:fld id="{E43EC9B8-FDB9-48DC-8B9B-C0E9F50B9E0A}"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01C7-45D0-9670-A8EF9C8F5D79}"/>
                </c:ext>
              </c:extLst>
            </c:dLbl>
            <c:dLbl>
              <c:idx val="9"/>
              <c:tx>
                <c:rich>
                  <a:bodyPr/>
                  <a:lstStyle/>
                  <a:p>
                    <a:fld id="{CE8C14F9-1A2B-4756-8452-76539140E833}"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01C7-45D0-9670-A8EF9C8F5D79}"/>
                </c:ext>
              </c:extLst>
            </c:dLbl>
            <c:numFmt formatCode="[White]#" sourceLinked="0"/>
            <c:spPr>
              <a:solidFill>
                <a:schemeClr val="accent6">
                  <a:lumMod val="20000"/>
                  <a:lumOff val="80000"/>
                </a:schemeClr>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xVal>
            <c:numRef>
              <c:f>'Data for CJ pasted'!$J$168:$J$177</c:f>
              <c:numCache>
                <c:formatCode>0.00%</c:formatCode>
                <c:ptCount val="10"/>
                <c:pt idx="0">
                  <c:v>4.1436658569596663E-2</c:v>
                </c:pt>
                <c:pt idx="1">
                  <c:v>4.8273808398129454E-2</c:v>
                </c:pt>
                <c:pt idx="2">
                  <c:v>5.8417212147636073E-2</c:v>
                </c:pt>
                <c:pt idx="3">
                  <c:v>6.4866163933522653E-2</c:v>
                </c:pt>
                <c:pt idx="4">
                  <c:v>7.3746458477125951E-2</c:v>
                </c:pt>
                <c:pt idx="5">
                  <c:v>8.4929554220916761E-2</c:v>
                </c:pt>
                <c:pt idx="6">
                  <c:v>9.5565412811121658E-2</c:v>
                </c:pt>
                <c:pt idx="7">
                  <c:v>0.10500767158637843</c:v>
                </c:pt>
                <c:pt idx="8">
                  <c:v>0.11591140991357379</c:v>
                </c:pt>
                <c:pt idx="9">
                  <c:v>0.12718722921645723</c:v>
                </c:pt>
              </c:numCache>
            </c:numRef>
          </c:xVal>
          <c:yVal>
            <c:numRef>
              <c:f>'Data for CJ pasted'!$I$168:$I$177</c:f>
              <c:numCache>
                <c:formatCode>0.00%</c:formatCode>
                <c:ptCount val="10"/>
                <c:pt idx="0">
                  <c:v>2.8004698788514748E-2</c:v>
                </c:pt>
                <c:pt idx="1">
                  <c:v>3.9000219834642413E-2</c:v>
                </c:pt>
                <c:pt idx="2">
                  <c:v>4.0531677815515144E-2</c:v>
                </c:pt>
                <c:pt idx="3">
                  <c:v>4.4948039921318905E-2</c:v>
                </c:pt>
                <c:pt idx="4">
                  <c:v>4.8603187249050217E-2</c:v>
                </c:pt>
                <c:pt idx="5">
                  <c:v>5.1595371492910269E-2</c:v>
                </c:pt>
                <c:pt idx="6">
                  <c:v>5.5393907870493697E-2</c:v>
                </c:pt>
                <c:pt idx="7">
                  <c:v>5.8603240236104082E-2</c:v>
                </c:pt>
                <c:pt idx="8">
                  <c:v>6.1906582441028091E-2</c:v>
                </c:pt>
                <c:pt idx="9">
                  <c:v>6.506523934908448E-2</c:v>
                </c:pt>
              </c:numCache>
            </c:numRef>
          </c:yVal>
          <c:smooth val="0"/>
          <c:extLst>
            <c:ext xmlns:c15="http://schemas.microsoft.com/office/drawing/2012/chart" uri="{02D57815-91ED-43cb-92C2-25804820EDAC}">
              <c15:datalabelsRange>
                <c15:f>'Data for CJ'!$F$168:$F$177</c15:f>
                <c15:dlblRangeCache>
                  <c:ptCount val="10"/>
                  <c:pt idx="0">
                    <c:v>1</c:v>
                  </c:pt>
                  <c:pt idx="1">
                    <c:v>2</c:v>
                  </c:pt>
                  <c:pt idx="2">
                    <c:v>3</c:v>
                  </c:pt>
                  <c:pt idx="3">
                    <c:v>4</c:v>
                  </c:pt>
                  <c:pt idx="4">
                    <c:v>5</c:v>
                  </c:pt>
                  <c:pt idx="5">
                    <c:v>6</c:v>
                  </c:pt>
                  <c:pt idx="6">
                    <c:v>7</c:v>
                  </c:pt>
                  <c:pt idx="7">
                    <c:v>8</c:v>
                  </c:pt>
                  <c:pt idx="8">
                    <c:v>9</c:v>
                  </c:pt>
                  <c:pt idx="9">
                    <c:v>10</c:v>
                  </c:pt>
                </c15:dlblRangeCache>
              </c15:datalabelsRange>
            </c:ext>
            <c:ext xmlns:c16="http://schemas.microsoft.com/office/drawing/2014/chart" uri="{C3380CC4-5D6E-409C-BE32-E72D297353CC}">
              <c16:uniqueId val="{0000000A-01C7-45D0-9670-A8EF9C8F5D79}"/>
            </c:ext>
          </c:extLst>
        </c:ser>
        <c:dLbls>
          <c:showLegendKey val="0"/>
          <c:showVal val="0"/>
          <c:showCatName val="0"/>
          <c:showSerName val="0"/>
          <c:showPercent val="0"/>
          <c:showBubbleSize val="0"/>
        </c:dLbls>
        <c:axId val="437131743"/>
        <c:axId val="437130431"/>
      </c:scatterChart>
      <c:valAx>
        <c:axId val="43713174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437130431"/>
        <c:crosses val="autoZero"/>
        <c:crossBetween val="midCat"/>
      </c:valAx>
      <c:valAx>
        <c:axId val="43713043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437131743"/>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311253-5CD5-4055-9B4C-70C3F53C4830}" type="datetimeFigureOut">
              <a:rPr lang="en-US" smtClean="0"/>
              <a:t>2/24/2026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19FB43-8405-4B97-9509-7B02C7EFA5E0}" type="slidenum">
              <a:rPr lang="en-US" smtClean="0"/>
              <a:t>‹#›</a:t>
            </a:fld>
            <a:endParaRPr lang="en-US"/>
          </a:p>
        </p:txBody>
      </p:sp>
    </p:spTree>
    <p:extLst>
      <p:ext uri="{BB962C8B-B14F-4D97-AF65-F5344CB8AC3E}">
        <p14:creationId xmlns:p14="http://schemas.microsoft.com/office/powerpoint/2010/main" val="1354066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ctrTitle"/>
          </p:nvPr>
        </p:nvSpPr>
        <p:spPr>
          <a:xfrm>
            <a:off x="2626518" y="1951178"/>
            <a:ext cx="13034964" cy="3763820"/>
          </a:xfrm>
        </p:spPr>
        <p:txBody>
          <a:bodyPr anchor="b">
            <a:normAutofit/>
          </a:bodyPr>
          <a:lstStyle>
            <a:lvl1pPr algn="ctr">
              <a:defRPr sz="7200"/>
            </a:lvl1pPr>
          </a:lstStyle>
          <a:p>
            <a:r>
              <a:rPr lang="en-US"/>
              <a:t>Click to edit Master title style</a:t>
            </a:r>
            <a:endParaRPr lang="en-US" dirty="0"/>
          </a:p>
        </p:txBody>
      </p:sp>
      <p:sp>
        <p:nvSpPr>
          <p:cNvPr id="3" name="Subtitle 2"/>
          <p:cNvSpPr>
            <a:spLocks noGrp="1"/>
          </p:cNvSpPr>
          <p:nvPr>
            <p:ph type="subTitle" idx="1"/>
          </p:nvPr>
        </p:nvSpPr>
        <p:spPr>
          <a:xfrm>
            <a:off x="2626518" y="5829301"/>
            <a:ext cx="13034964" cy="2057399"/>
          </a:xfrm>
        </p:spPr>
        <p:txBody>
          <a:bodyPr>
            <a:normAutofit/>
          </a:bodyPr>
          <a:lstStyle>
            <a:lvl1pPr marL="0" indent="0" algn="ctr">
              <a:buNone/>
              <a:defRPr sz="3300">
                <a:solidFill>
                  <a:schemeClr val="bg1">
                    <a:lumMod val="50000"/>
                  </a:schemeClr>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4770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91" y="6434061"/>
            <a:ext cx="15546648" cy="1217415"/>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77116" y="1047392"/>
            <a:ext cx="14733798" cy="4821204"/>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370661" y="7663092"/>
            <a:ext cx="15546678" cy="1023708"/>
          </a:xfrm>
        </p:spPr>
        <p:txBody>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4271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1" y="914399"/>
            <a:ext cx="15546678" cy="5140868"/>
          </a:xfrm>
        </p:spPr>
        <p:txBody>
          <a:bodyPr anchor="ct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1370663" y="6307232"/>
            <a:ext cx="15546678" cy="2379570"/>
          </a:xfrm>
        </p:spPr>
        <p:txBody>
          <a:bodyPr anchor="ct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60612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2169318" y="914400"/>
            <a:ext cx="13954128" cy="4489356"/>
          </a:xfrm>
        </p:spPr>
        <p:txBody>
          <a:bodyPr anchor="ctr"/>
          <a:lstStyle>
            <a:lvl1pP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2580967" y="5415048"/>
            <a:ext cx="13128449" cy="892182"/>
          </a:xfrm>
        </p:spPr>
        <p:txBody>
          <a:bodyPr anchor="t">
            <a:normAutofit/>
          </a:bodyPr>
          <a:lstStyle>
            <a:lvl1pPr marL="0" indent="0">
              <a:buNone/>
              <a:defRPr sz="21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4" name="Text Placeholder 3"/>
          <p:cNvSpPr>
            <a:spLocks noGrp="1"/>
          </p:cNvSpPr>
          <p:nvPr>
            <p:ph type="body" sz="half" idx="2"/>
          </p:nvPr>
        </p:nvSpPr>
        <p:spPr>
          <a:xfrm>
            <a:off x="1370661" y="6559195"/>
            <a:ext cx="15546678" cy="2131580"/>
          </a:xfrm>
        </p:spPr>
        <p:txBody>
          <a:bodyPr anchor="ctr">
            <a:normAutofit/>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3" name="TextBox 12"/>
          <p:cNvSpPr txBox="1"/>
          <p:nvPr/>
        </p:nvSpPr>
        <p:spPr>
          <a:xfrm>
            <a:off x="1502232" y="1131249"/>
            <a:ext cx="914400" cy="877164"/>
          </a:xfrm>
          <a:prstGeom prst="rect">
            <a:avLst/>
          </a:prstGeom>
        </p:spPr>
        <p:txBody>
          <a:bodyPr vert="horz" lIns="137160" tIns="68580" rIns="137160" bIns="6858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12000" dirty="0">
                <a:solidFill>
                  <a:schemeClr val="tx1"/>
                </a:solidFill>
                <a:effectLst/>
              </a:rPr>
              <a:t>“</a:t>
            </a:r>
          </a:p>
        </p:txBody>
      </p:sp>
      <p:sp>
        <p:nvSpPr>
          <p:cNvPr id="14" name="TextBox 13"/>
          <p:cNvSpPr txBox="1"/>
          <p:nvPr/>
        </p:nvSpPr>
        <p:spPr>
          <a:xfrm>
            <a:off x="15836337" y="4490367"/>
            <a:ext cx="914400" cy="877164"/>
          </a:xfrm>
          <a:prstGeom prst="rect">
            <a:avLst/>
          </a:prstGeom>
        </p:spPr>
        <p:txBody>
          <a:bodyPr vert="horz" lIns="137160" tIns="68580" rIns="137160" bIns="6858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12000" dirty="0">
                <a:solidFill>
                  <a:schemeClr val="tx1"/>
                </a:solidFill>
                <a:effectLst/>
              </a:rPr>
              <a:t>”</a:t>
            </a:r>
          </a:p>
        </p:txBody>
      </p:sp>
    </p:spTree>
    <p:extLst>
      <p:ext uri="{BB962C8B-B14F-4D97-AF65-F5344CB8AC3E}">
        <p14:creationId xmlns:p14="http://schemas.microsoft.com/office/powerpoint/2010/main" val="11527905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3" y="3208082"/>
            <a:ext cx="15546678" cy="3767753"/>
          </a:xfrm>
        </p:spPr>
        <p:txBody>
          <a:bodyPr anchor="b"/>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1370663" y="6993503"/>
            <a:ext cx="15546678" cy="1710966"/>
          </a:xfrm>
        </p:spPr>
        <p:txBody>
          <a:bodyPr anchor="t"/>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8522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15" name="Title 1"/>
          <p:cNvSpPr>
            <a:spLocks noGrp="1"/>
          </p:cNvSpPr>
          <p:nvPr>
            <p:ph type="title"/>
          </p:nvPr>
        </p:nvSpPr>
        <p:spPr>
          <a:xfrm>
            <a:off x="1370661" y="914400"/>
            <a:ext cx="15546678" cy="2407641"/>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70661" y="3550640"/>
            <a:ext cx="4948464" cy="864393"/>
          </a:xfrm>
        </p:spPr>
        <p:txBody>
          <a:bodyPr anchor="b">
            <a:noAutofit/>
          </a:bodyPr>
          <a:lstStyle>
            <a:lvl1pPr marL="0" indent="0" algn="ctr">
              <a:lnSpc>
                <a:spcPct val="85000"/>
              </a:lnSpc>
              <a:buNone/>
              <a:defRPr sz="36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8" name="Text Placeholder 3"/>
          <p:cNvSpPr>
            <a:spLocks noGrp="1"/>
          </p:cNvSpPr>
          <p:nvPr>
            <p:ph type="body" sz="half" idx="15"/>
          </p:nvPr>
        </p:nvSpPr>
        <p:spPr>
          <a:xfrm>
            <a:off x="1370661" y="4415033"/>
            <a:ext cx="4948464" cy="4271768"/>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9" name="Text Placeholder 4"/>
          <p:cNvSpPr>
            <a:spLocks noGrp="1"/>
          </p:cNvSpPr>
          <p:nvPr>
            <p:ph type="body" sz="quarter" idx="3"/>
          </p:nvPr>
        </p:nvSpPr>
        <p:spPr>
          <a:xfrm>
            <a:off x="6678584" y="3550640"/>
            <a:ext cx="4937282" cy="864393"/>
          </a:xfrm>
        </p:spPr>
        <p:txBody>
          <a:bodyPr anchor="b">
            <a:noAutofit/>
          </a:bodyPr>
          <a:lstStyle>
            <a:lvl1pPr marL="0" indent="0" algn="ctr">
              <a:lnSpc>
                <a:spcPct val="85000"/>
              </a:lnSpc>
              <a:buNone/>
              <a:defRPr sz="36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10" name="Text Placeholder 3"/>
          <p:cNvSpPr>
            <a:spLocks noGrp="1"/>
          </p:cNvSpPr>
          <p:nvPr>
            <p:ph type="body" sz="half" idx="16"/>
          </p:nvPr>
        </p:nvSpPr>
        <p:spPr>
          <a:xfrm>
            <a:off x="6662023" y="4415033"/>
            <a:ext cx="4955027" cy="4271768"/>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11" name="Text Placeholder 4"/>
          <p:cNvSpPr>
            <a:spLocks noGrp="1"/>
          </p:cNvSpPr>
          <p:nvPr>
            <p:ph type="body" sz="quarter" idx="13"/>
          </p:nvPr>
        </p:nvSpPr>
        <p:spPr>
          <a:xfrm>
            <a:off x="11959947" y="3550640"/>
            <a:ext cx="4957392" cy="864393"/>
          </a:xfrm>
        </p:spPr>
        <p:txBody>
          <a:bodyPr anchor="b">
            <a:noAutofit/>
          </a:bodyPr>
          <a:lstStyle>
            <a:lvl1pPr marL="0" indent="0" algn="ctr">
              <a:lnSpc>
                <a:spcPct val="85000"/>
              </a:lnSpc>
              <a:buNone/>
              <a:defRPr sz="36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12" name="Text Placeholder 3"/>
          <p:cNvSpPr>
            <a:spLocks noGrp="1"/>
          </p:cNvSpPr>
          <p:nvPr>
            <p:ph type="body" sz="half" idx="17"/>
          </p:nvPr>
        </p:nvSpPr>
        <p:spPr>
          <a:xfrm>
            <a:off x="11959947" y="4415033"/>
            <a:ext cx="4957392" cy="4271768"/>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pPr/>
              <a:t>2/24/2026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7283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30" name="Title 1"/>
          <p:cNvSpPr>
            <a:spLocks noGrp="1"/>
          </p:cNvSpPr>
          <p:nvPr>
            <p:ph type="title"/>
          </p:nvPr>
        </p:nvSpPr>
        <p:spPr>
          <a:xfrm>
            <a:off x="1370661" y="916158"/>
            <a:ext cx="15546678" cy="240588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70662" y="6307230"/>
            <a:ext cx="4944614" cy="864393"/>
          </a:xfrm>
        </p:spPr>
        <p:txBody>
          <a:bodyPr anchor="b">
            <a:noAutofit/>
          </a:bodyPr>
          <a:lstStyle>
            <a:lvl1pPr marL="0" indent="0" algn="ctr">
              <a:lnSpc>
                <a:spcPct val="85000"/>
              </a:lnSpc>
              <a:buNone/>
              <a:defRPr sz="33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20" name="Picture Placeholder 2"/>
          <p:cNvSpPr>
            <a:spLocks noGrp="1" noChangeAspect="1"/>
          </p:cNvSpPr>
          <p:nvPr>
            <p:ph type="pic" idx="15"/>
          </p:nvPr>
        </p:nvSpPr>
        <p:spPr>
          <a:xfrm>
            <a:off x="1370662" y="3550640"/>
            <a:ext cx="4944614" cy="2286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en-US"/>
              <a:t>Click icon to add picture</a:t>
            </a:r>
            <a:endParaRPr lang="en-US" dirty="0"/>
          </a:p>
        </p:txBody>
      </p:sp>
      <p:sp>
        <p:nvSpPr>
          <p:cNvPr id="21" name="Text Placeholder 3"/>
          <p:cNvSpPr>
            <a:spLocks noGrp="1"/>
          </p:cNvSpPr>
          <p:nvPr>
            <p:ph type="body" sz="half" idx="18"/>
          </p:nvPr>
        </p:nvSpPr>
        <p:spPr>
          <a:xfrm>
            <a:off x="1370662" y="7171623"/>
            <a:ext cx="4944614" cy="1515177"/>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22" name="Text Placeholder 4"/>
          <p:cNvSpPr>
            <a:spLocks noGrp="1"/>
          </p:cNvSpPr>
          <p:nvPr>
            <p:ph type="body" sz="quarter" idx="3"/>
          </p:nvPr>
        </p:nvSpPr>
        <p:spPr>
          <a:xfrm>
            <a:off x="6664139" y="6307230"/>
            <a:ext cx="4952742" cy="864393"/>
          </a:xfrm>
        </p:spPr>
        <p:txBody>
          <a:bodyPr anchor="b">
            <a:noAutofit/>
          </a:bodyPr>
          <a:lstStyle>
            <a:lvl1pPr marL="0" indent="0" algn="ctr">
              <a:lnSpc>
                <a:spcPct val="85000"/>
              </a:lnSpc>
              <a:buNone/>
              <a:defRPr sz="33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23" name="Picture Placeholder 2"/>
          <p:cNvSpPr>
            <a:spLocks noGrp="1" noChangeAspect="1"/>
          </p:cNvSpPr>
          <p:nvPr>
            <p:ph type="pic" idx="21"/>
          </p:nvPr>
        </p:nvSpPr>
        <p:spPr>
          <a:xfrm>
            <a:off x="6662022" y="3550640"/>
            <a:ext cx="4955028" cy="2286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en-US"/>
              <a:t>Click icon to add picture</a:t>
            </a:r>
            <a:endParaRPr lang="en-US" dirty="0"/>
          </a:p>
        </p:txBody>
      </p:sp>
      <p:sp>
        <p:nvSpPr>
          <p:cNvPr id="24" name="Text Placeholder 3"/>
          <p:cNvSpPr>
            <a:spLocks noGrp="1"/>
          </p:cNvSpPr>
          <p:nvPr>
            <p:ph type="body" sz="half" idx="19"/>
          </p:nvPr>
        </p:nvSpPr>
        <p:spPr>
          <a:xfrm>
            <a:off x="6662022" y="7171621"/>
            <a:ext cx="4955028" cy="1515179"/>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25" name="Text Placeholder 4"/>
          <p:cNvSpPr>
            <a:spLocks noGrp="1"/>
          </p:cNvSpPr>
          <p:nvPr>
            <p:ph type="body" sz="quarter" idx="13"/>
          </p:nvPr>
        </p:nvSpPr>
        <p:spPr>
          <a:xfrm>
            <a:off x="11959948" y="6307230"/>
            <a:ext cx="4951022" cy="864393"/>
          </a:xfrm>
        </p:spPr>
        <p:txBody>
          <a:bodyPr anchor="b">
            <a:noAutofit/>
          </a:bodyPr>
          <a:lstStyle>
            <a:lvl1pPr marL="0" indent="0" algn="ctr">
              <a:lnSpc>
                <a:spcPct val="85000"/>
              </a:lnSpc>
              <a:buNone/>
              <a:defRPr sz="33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26" name="Picture Placeholder 2"/>
          <p:cNvSpPr>
            <a:spLocks noGrp="1" noChangeAspect="1"/>
          </p:cNvSpPr>
          <p:nvPr>
            <p:ph type="pic" idx="22"/>
          </p:nvPr>
        </p:nvSpPr>
        <p:spPr>
          <a:xfrm>
            <a:off x="11959947" y="3550640"/>
            <a:ext cx="4957392" cy="2286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en-US"/>
              <a:t>Click icon to add picture</a:t>
            </a:r>
            <a:endParaRPr lang="en-US" dirty="0"/>
          </a:p>
        </p:txBody>
      </p:sp>
      <p:sp>
        <p:nvSpPr>
          <p:cNvPr id="27" name="Text Placeholder 3"/>
          <p:cNvSpPr>
            <a:spLocks noGrp="1"/>
          </p:cNvSpPr>
          <p:nvPr>
            <p:ph type="body" sz="half" idx="20"/>
          </p:nvPr>
        </p:nvSpPr>
        <p:spPr>
          <a:xfrm>
            <a:off x="11959760" y="7171618"/>
            <a:ext cx="4957580" cy="1515182"/>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pPr/>
              <a:t>2/24/2026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4057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1370663" y="3550640"/>
            <a:ext cx="15546678" cy="513616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592128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Vertical Title 1"/>
          <p:cNvSpPr>
            <a:spLocks noGrp="1"/>
          </p:cNvSpPr>
          <p:nvPr>
            <p:ph type="title" orient="vert"/>
          </p:nvPr>
        </p:nvSpPr>
        <p:spPr>
          <a:xfrm>
            <a:off x="13087350" y="914402"/>
            <a:ext cx="3829989" cy="77723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1370663" y="914402"/>
            <a:ext cx="11488086" cy="77723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1006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1370661" y="3550639"/>
            <a:ext cx="15545739" cy="51361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51893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1" y="1242845"/>
            <a:ext cx="15527628" cy="4105229"/>
          </a:xfrm>
        </p:spPr>
        <p:txBody>
          <a:bodyPr anchor="b">
            <a:normAutofit/>
          </a:bodyPr>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1370661" y="5486186"/>
            <a:ext cx="15527628" cy="2052275"/>
          </a:xfrm>
        </p:spPr>
        <p:txBody>
          <a:bodyPr>
            <a:normAutofit/>
          </a:bodyPr>
          <a:lstStyle>
            <a:lvl1pPr marL="0" indent="0" algn="ctr">
              <a:buNone/>
              <a:defRPr sz="3000">
                <a:solidFill>
                  <a:schemeClr val="bg1">
                    <a:lumMod val="50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69348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14" name="Title 1"/>
          <p:cNvSpPr>
            <a:spLocks noGrp="1"/>
          </p:cNvSpPr>
          <p:nvPr>
            <p:ph type="title"/>
          </p:nvPr>
        </p:nvSpPr>
        <p:spPr>
          <a:xfrm>
            <a:off x="1370663" y="927776"/>
            <a:ext cx="15546677" cy="2394266"/>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1370661" y="3550639"/>
            <a:ext cx="7659039" cy="51361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9258300" y="3550639"/>
            <a:ext cx="7658100" cy="51361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2/24/2026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9666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14" name="Title 1"/>
          <p:cNvSpPr>
            <a:spLocks noGrp="1"/>
          </p:cNvSpPr>
          <p:nvPr>
            <p:ph type="title"/>
          </p:nvPr>
        </p:nvSpPr>
        <p:spPr>
          <a:xfrm>
            <a:off x="1370663" y="927776"/>
            <a:ext cx="15546677" cy="239426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719492" y="3556527"/>
            <a:ext cx="7310211" cy="1019991"/>
          </a:xfrm>
        </p:spPr>
        <p:txBody>
          <a:bodyPr anchor="b">
            <a:noAutofit/>
          </a:bodyPr>
          <a:lstStyle>
            <a:lvl1pPr marL="0" indent="0">
              <a:lnSpc>
                <a:spcPct val="85000"/>
              </a:lnSpc>
              <a:buNone/>
              <a:defRPr sz="39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12" name="Content Placeholder 3"/>
          <p:cNvSpPr>
            <a:spLocks noGrp="1"/>
          </p:cNvSpPr>
          <p:nvPr>
            <p:ph sz="quarter" idx="13"/>
          </p:nvPr>
        </p:nvSpPr>
        <p:spPr>
          <a:xfrm>
            <a:off x="1370662" y="4576519"/>
            <a:ext cx="7659041" cy="41102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594635" y="3556527"/>
            <a:ext cx="7322706" cy="1019991"/>
          </a:xfrm>
        </p:spPr>
        <p:txBody>
          <a:bodyPr anchor="b">
            <a:noAutofit/>
          </a:bodyPr>
          <a:lstStyle>
            <a:lvl1pPr marL="0" indent="0">
              <a:lnSpc>
                <a:spcPct val="85000"/>
              </a:lnSpc>
              <a:buNone/>
              <a:defRPr sz="39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13" name="Content Placeholder 5"/>
          <p:cNvSpPr>
            <a:spLocks noGrp="1"/>
          </p:cNvSpPr>
          <p:nvPr>
            <p:ph sz="quarter" idx="14"/>
          </p:nvPr>
        </p:nvSpPr>
        <p:spPr>
          <a:xfrm>
            <a:off x="9258301" y="4576519"/>
            <a:ext cx="7658102" cy="41102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2/24/2026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26181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2/24/2026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42393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pPr/>
              <a:t>2/24/2026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61639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3" y="914400"/>
            <a:ext cx="5903532" cy="3034878"/>
          </a:xfrm>
        </p:spPr>
        <p:txBody>
          <a:bodyPr anchor="b"/>
          <a:lstStyle>
            <a:lvl1pPr algn="ctr">
              <a:defRPr sz="4800"/>
            </a:lvl1pPr>
          </a:lstStyle>
          <a:p>
            <a:r>
              <a:rPr lang="en-US"/>
              <a:t>Click to edit Master title style</a:t>
            </a:r>
            <a:endParaRPr lang="en-US" dirty="0"/>
          </a:p>
        </p:txBody>
      </p:sp>
      <p:sp>
        <p:nvSpPr>
          <p:cNvPr id="10" name="Content Placeholder 2"/>
          <p:cNvSpPr>
            <a:spLocks noGrp="1"/>
          </p:cNvSpPr>
          <p:nvPr>
            <p:ph sz="quarter" idx="13"/>
          </p:nvPr>
        </p:nvSpPr>
        <p:spPr>
          <a:xfrm>
            <a:off x="7617094" y="914401"/>
            <a:ext cx="9300245" cy="77723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370662" y="3949278"/>
            <a:ext cx="5903534" cy="4737522"/>
          </a:xfrm>
        </p:spPr>
        <p:txBody>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51161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2" y="914400"/>
            <a:ext cx="8902454" cy="3034881"/>
          </a:xfrm>
        </p:spPr>
        <p:txBody>
          <a:bodyPr anchor="b"/>
          <a:lstStyle>
            <a:lvl1pPr algn="ct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137205" y="914402"/>
            <a:ext cx="4883037" cy="77724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370692" y="3949278"/>
            <a:ext cx="8902424" cy="4737521"/>
          </a:xfrm>
        </p:spPr>
        <p:txBody>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53647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9000">
              <a:srgbClr val="F17404"/>
            </a:gs>
            <a:gs pos="100000">
              <a:schemeClr val="accent5">
                <a:lumMod val="60000"/>
                <a:lumOff val="40000"/>
              </a:schemeClr>
            </a:gs>
          </a:gsLst>
          <a:lin ang="5400000" scaled="0"/>
          <a:tileRect/>
        </a:grad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18288005" cy="1028700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1370663" y="927776"/>
            <a:ext cx="15546677" cy="239426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370663" y="3550640"/>
            <a:ext cx="15546678" cy="513616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518106" y="8824913"/>
            <a:ext cx="4114800" cy="547688"/>
          </a:xfrm>
          <a:prstGeom prst="rect">
            <a:avLst/>
          </a:prstGeom>
        </p:spPr>
        <p:txBody>
          <a:bodyPr vert="horz" lIns="91440" tIns="45720" rIns="91440" bIns="45720" rtlCol="0" anchor="ctr"/>
          <a:lstStyle>
            <a:lvl1pPr algn="r">
              <a:defRPr sz="1500">
                <a:solidFill>
                  <a:schemeClr val="tx1"/>
                </a:solidFill>
              </a:defRPr>
            </a:lvl1pPr>
          </a:lstStyle>
          <a:p>
            <a:fld id="{1D8BD707-D9CF-40AE-B4C6-C98DA3205C09}" type="datetimeFigureOut">
              <a:rPr lang="en-US" smtClean="0"/>
              <a:pPr/>
              <a:t>2/24/2026</a:t>
            </a:fld>
            <a:endParaRPr lang="en-US"/>
          </a:p>
        </p:txBody>
      </p:sp>
      <p:sp>
        <p:nvSpPr>
          <p:cNvPr id="5" name="Footer Placeholder 4"/>
          <p:cNvSpPr>
            <a:spLocks noGrp="1"/>
          </p:cNvSpPr>
          <p:nvPr>
            <p:ph type="ftr" sz="quarter" idx="3"/>
          </p:nvPr>
        </p:nvSpPr>
        <p:spPr>
          <a:xfrm>
            <a:off x="1370662" y="8824913"/>
            <a:ext cx="10009331" cy="547688"/>
          </a:xfrm>
          <a:prstGeom prst="rect">
            <a:avLst/>
          </a:prstGeom>
        </p:spPr>
        <p:txBody>
          <a:bodyPr vert="horz" lIns="91440" tIns="45720" rIns="91440" bIns="45720" rtlCol="0" anchor="ctr"/>
          <a:lstStyle>
            <a:lvl1pPr algn="l">
              <a:defRPr sz="1500">
                <a:solidFill>
                  <a:schemeClr val="tx1"/>
                </a:solidFill>
              </a:defRPr>
            </a:lvl1pPr>
          </a:lstStyle>
          <a:p>
            <a:endParaRPr lang="en-US"/>
          </a:p>
        </p:txBody>
      </p:sp>
      <p:sp>
        <p:nvSpPr>
          <p:cNvPr id="6" name="Slide Number Placeholder 5"/>
          <p:cNvSpPr>
            <a:spLocks noGrp="1"/>
          </p:cNvSpPr>
          <p:nvPr>
            <p:ph type="sldNum" sz="quarter" idx="4"/>
          </p:nvPr>
        </p:nvSpPr>
        <p:spPr>
          <a:xfrm>
            <a:off x="15771017" y="8824913"/>
            <a:ext cx="1146323" cy="547688"/>
          </a:xfrm>
          <a:prstGeom prst="rect">
            <a:avLst/>
          </a:prstGeom>
        </p:spPr>
        <p:txBody>
          <a:bodyPr vert="horz" lIns="91440" tIns="45720" rIns="91440" bIns="45720" rtlCol="0" anchor="ctr"/>
          <a:lstStyle>
            <a:lvl1pPr algn="r">
              <a:defRPr sz="1500">
                <a:solidFill>
                  <a:schemeClr val="tx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55806377"/>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 id="2147483958" r:id="rId12"/>
    <p:sldLayoutId id="2147483959" r:id="rId13"/>
    <p:sldLayoutId id="2147483960" r:id="rId14"/>
    <p:sldLayoutId id="2147483961" r:id="rId15"/>
    <p:sldLayoutId id="2147483962" r:id="rId16"/>
    <p:sldLayoutId id="2147483963" r:id="rId17"/>
  </p:sldLayoutIdLst>
  <p:txStyles>
    <p:titleStyle>
      <a:lvl1pPr algn="ctr" defTabSz="1371600" rtl="0" eaLnBrk="1" latinLnBrk="0" hangingPunct="1">
        <a:lnSpc>
          <a:spcPct val="90000"/>
        </a:lnSpc>
        <a:spcBef>
          <a:spcPct val="0"/>
        </a:spcBef>
        <a:buNone/>
        <a:defRPr sz="5400" kern="1200" cap="all" baseline="0">
          <a:solidFill>
            <a:schemeClr val="tx1"/>
          </a:solidFill>
          <a:effectLst/>
          <a:latin typeface="+mj-lt"/>
          <a:ea typeface="+mj-ea"/>
          <a:cs typeface="+mj-cs"/>
        </a:defRPr>
      </a:lvl1pPr>
    </p:titleStyle>
    <p:bodyStyle>
      <a:lvl1pPr marL="342900" indent="-342900" algn="l" defTabSz="1371600" rtl="0" eaLnBrk="1" latinLnBrk="0" hangingPunct="1">
        <a:lnSpc>
          <a:spcPct val="120000"/>
        </a:lnSpc>
        <a:spcBef>
          <a:spcPts val="1500"/>
        </a:spcBef>
        <a:buClr>
          <a:schemeClr val="tx1"/>
        </a:buClr>
        <a:buFont typeface="Arial" panose="020B0604020202020204" pitchFamily="34" charset="0"/>
        <a:buChar char="•"/>
        <a:defRPr sz="3000" kern="1200" cap="all" baseline="0">
          <a:solidFill>
            <a:schemeClr val="tx1"/>
          </a:solidFill>
          <a:effectLst/>
          <a:latin typeface="+mn-lt"/>
          <a:ea typeface="+mn-ea"/>
          <a:cs typeface="+mn-cs"/>
        </a:defRPr>
      </a:lvl1pPr>
      <a:lvl2pPr marL="1028700" indent="-342900" algn="l" defTabSz="1371600" rtl="0" eaLnBrk="1" latinLnBrk="0" hangingPunct="1">
        <a:lnSpc>
          <a:spcPct val="120000"/>
        </a:lnSpc>
        <a:spcBef>
          <a:spcPts val="750"/>
        </a:spcBef>
        <a:buClr>
          <a:schemeClr val="tx1"/>
        </a:buClr>
        <a:buFont typeface="Arial" panose="020B0604020202020204" pitchFamily="34" charset="0"/>
        <a:buChar char="•"/>
        <a:defRPr sz="2700" kern="1200" cap="all" baseline="0">
          <a:solidFill>
            <a:schemeClr val="tx1"/>
          </a:solidFill>
          <a:effectLst/>
          <a:latin typeface="+mn-lt"/>
          <a:ea typeface="+mn-ea"/>
          <a:cs typeface="+mn-cs"/>
        </a:defRPr>
      </a:lvl2pPr>
      <a:lvl3pPr marL="1714500" indent="-342900" algn="l" defTabSz="1371600" rtl="0" eaLnBrk="1" latinLnBrk="0" hangingPunct="1">
        <a:lnSpc>
          <a:spcPct val="120000"/>
        </a:lnSpc>
        <a:spcBef>
          <a:spcPts val="750"/>
        </a:spcBef>
        <a:buClr>
          <a:schemeClr val="tx1"/>
        </a:buClr>
        <a:buFont typeface="Arial" panose="020B0604020202020204" pitchFamily="34" charset="0"/>
        <a:buChar char="•"/>
        <a:defRPr sz="2400" kern="1200" cap="all" baseline="0">
          <a:solidFill>
            <a:schemeClr val="tx1"/>
          </a:solidFill>
          <a:effectLst/>
          <a:latin typeface="+mn-lt"/>
          <a:ea typeface="+mn-ea"/>
          <a:cs typeface="+mn-cs"/>
        </a:defRPr>
      </a:lvl3pPr>
      <a:lvl4pPr marL="24003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4pPr>
      <a:lvl5pPr marL="30861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5pPr>
      <a:lvl6pPr marL="37719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6pPr>
      <a:lvl7pPr marL="44577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7pPr>
      <a:lvl8pPr marL="51435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8pPr>
      <a:lvl9pPr marL="58293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D9D7F-FEFF-4E2C-8D10-112FA81BD132}"/>
              </a:ext>
            </a:extLst>
          </p:cNvPr>
          <p:cNvSpPr>
            <a:spLocks noGrp="1"/>
          </p:cNvSpPr>
          <p:nvPr>
            <p:ph type="ctrTitle"/>
          </p:nvPr>
        </p:nvSpPr>
        <p:spPr>
          <a:xfrm>
            <a:off x="3046985" y="7779737"/>
            <a:ext cx="12194030" cy="2490499"/>
          </a:xfrm>
          <a:prstGeom prst="ellipse">
            <a:avLst/>
          </a:prstGeom>
        </p:spPr>
        <p:txBody>
          <a:bodyPr vert="horz" lIns="91440" tIns="45720" rIns="91440" bIns="45720" rtlCol="0" anchor="b">
            <a:noAutofit/>
          </a:bodyPr>
          <a:lstStyle/>
          <a:p>
            <a:pPr defTabSz="914400"/>
            <a:r>
              <a:rPr lang="en-US" sz="3600" b="1" dirty="0">
                <a:solidFill>
                  <a:srgbClr val="FF0000"/>
                </a:solidFill>
              </a:rPr>
              <a:t>Performance to JANUARY 2026</a:t>
            </a:r>
            <a:br>
              <a:rPr lang="en-US" sz="3600" b="1" dirty="0">
                <a:solidFill>
                  <a:schemeClr val="bg1"/>
                </a:solidFill>
              </a:rPr>
            </a:br>
            <a:r>
              <a:rPr lang="en-US" sz="3600" b="1" dirty="0"/>
              <a:t>NOT TO BE LEFT WITH CLIENTS</a:t>
            </a:r>
            <a:br>
              <a:rPr lang="en-US" sz="3600" b="1" dirty="0"/>
            </a:br>
            <a:r>
              <a:rPr lang="en-US" sz="3600" b="1" dirty="0"/>
              <a:t>Date of issue: FEBRUARY 2026</a:t>
            </a:r>
            <a:endParaRPr lang="en-US" sz="3600" b="1" i="1" u="sng" dirty="0"/>
          </a:p>
        </p:txBody>
      </p:sp>
      <p:pic>
        <p:nvPicPr>
          <p:cNvPr id="10" name="id-DB382FA9-3994-481E-8A0C-825BB6C91A07" descr="Image.jpeg">
            <a:extLst>
              <a:ext uri="{FF2B5EF4-FFF2-40B4-BE49-F238E27FC236}">
                <a16:creationId xmlns:a16="http://schemas.microsoft.com/office/drawing/2014/main" id="{D9C719FF-5DE5-4DE2-A6DD-CC510F6B15E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59" b="15387"/>
          <a:stretch/>
        </p:blipFill>
        <p:spPr bwMode="auto">
          <a:xfrm>
            <a:off x="2431289" y="966787"/>
            <a:ext cx="13209002" cy="4248209"/>
          </a:xfrm>
          <a:prstGeom prst="rect">
            <a:avLst/>
          </a:prstGeom>
          <a:noFill/>
          <a:ln>
            <a:noFill/>
          </a:ln>
          <a:effectLst>
            <a:outerShdw blurRad="76200" dist="63500" dir="5040000" algn="tl" rotWithShape="0">
              <a:srgbClr val="000000">
                <a:alpha val="41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E8211D4-AF8F-2748-2E74-D610F9936C67}"/>
              </a:ext>
            </a:extLst>
          </p:cNvPr>
          <p:cNvSpPr txBox="1"/>
          <p:nvPr/>
        </p:nvSpPr>
        <p:spPr>
          <a:xfrm>
            <a:off x="2777556" y="5676900"/>
            <a:ext cx="12890444" cy="2323713"/>
          </a:xfrm>
          <a:prstGeom prst="rect">
            <a:avLst/>
          </a:prstGeom>
          <a:noFill/>
        </p:spPr>
        <p:txBody>
          <a:bodyPr wrap="square" rtlCol="0">
            <a:spAutoFit/>
          </a:bodyPr>
          <a:lstStyle/>
          <a:p>
            <a:pPr algn="ctr" defTabSz="640080">
              <a:spcAft>
                <a:spcPts val="600"/>
              </a:spcAft>
            </a:pPr>
            <a:r>
              <a:rPr lang="en-US" sz="5400" b="1" dirty="0">
                <a:solidFill>
                  <a:schemeClr val="bg1"/>
                </a:solidFill>
              </a:rPr>
              <a:t>Adviser Tool Kit</a:t>
            </a:r>
            <a:br>
              <a:rPr lang="en-US" sz="5400" b="1" dirty="0">
                <a:solidFill>
                  <a:schemeClr val="bg1"/>
                </a:solidFill>
              </a:rPr>
            </a:br>
            <a:r>
              <a:rPr lang="en-US" sz="5400" b="1" dirty="0">
                <a:solidFill>
                  <a:schemeClr val="bg1"/>
                </a:solidFill>
              </a:rPr>
              <a:t>Core Portfolios</a:t>
            </a:r>
          </a:p>
          <a:p>
            <a:pPr algn="ctr" defTabSz="640080">
              <a:spcAft>
                <a:spcPts val="600"/>
              </a:spcAft>
            </a:pPr>
            <a:endParaRPr lang="en-GB" sz="3200" dirty="0">
              <a:solidFill>
                <a:schemeClr val="bg1"/>
              </a:solidFill>
            </a:endParaRPr>
          </a:p>
        </p:txBody>
      </p:sp>
    </p:spTree>
    <p:extLst>
      <p:ext uri="{BB962C8B-B14F-4D97-AF65-F5344CB8AC3E}">
        <p14:creationId xmlns:p14="http://schemas.microsoft.com/office/powerpoint/2010/main" val="167481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DA6FBB-8376-0A57-1200-3B1D6FE1A1BF}"/>
              </a:ext>
            </a:extLst>
          </p:cNvPr>
          <p:cNvSpPr txBox="1"/>
          <p:nvPr/>
        </p:nvSpPr>
        <p:spPr>
          <a:xfrm>
            <a:off x="165100" y="9182100"/>
            <a:ext cx="5606070" cy="1200329"/>
          </a:xfrm>
          <a:prstGeom prst="rect">
            <a:avLst/>
          </a:prstGeom>
          <a:noFill/>
        </p:spPr>
        <p:txBody>
          <a:bodyPr wrap="square" rtlCol="0">
            <a:spAutoFit/>
          </a:bodyPr>
          <a:lstStyle/>
          <a:p>
            <a:endParaRPr lang="en-GB" b="1" dirty="0"/>
          </a:p>
          <a:p>
            <a:endParaRPr lang="en-GB" b="1" dirty="0"/>
          </a:p>
          <a:p>
            <a:r>
              <a:rPr lang="en-GB" b="1" dirty="0"/>
              <a:t>SOURCE: AJ Bell </a:t>
            </a:r>
            <a:r>
              <a:rPr lang="en-GB" b="1" dirty="0" err="1"/>
              <a:t>Investcentre</a:t>
            </a:r>
            <a:r>
              <a:rPr lang="en-GB" b="1" dirty="0"/>
              <a:t> –FEB 2026</a:t>
            </a:r>
          </a:p>
          <a:p>
            <a:endParaRPr lang="en-GB" dirty="0"/>
          </a:p>
        </p:txBody>
      </p:sp>
      <p:sp>
        <p:nvSpPr>
          <p:cNvPr id="5" name="TextBox 4">
            <a:extLst>
              <a:ext uri="{FF2B5EF4-FFF2-40B4-BE49-F238E27FC236}">
                <a16:creationId xmlns:a16="http://schemas.microsoft.com/office/drawing/2014/main" id="{D05CA436-C211-043B-A953-CE1EE2F26DB1}"/>
              </a:ext>
            </a:extLst>
          </p:cNvPr>
          <p:cNvSpPr txBox="1"/>
          <p:nvPr/>
        </p:nvSpPr>
        <p:spPr>
          <a:xfrm>
            <a:off x="279400" y="288822"/>
            <a:ext cx="5029200" cy="461665"/>
          </a:xfrm>
          <a:prstGeom prst="rect">
            <a:avLst/>
          </a:prstGeom>
          <a:noFill/>
        </p:spPr>
        <p:txBody>
          <a:bodyPr wrap="square" rtlCol="0">
            <a:spAutoFit/>
          </a:bodyPr>
          <a:lstStyle/>
          <a:p>
            <a:r>
              <a:rPr lang="en-GB" sz="2400" b="1" u="sng" dirty="0"/>
              <a:t>Asset Allocation</a:t>
            </a:r>
          </a:p>
        </p:txBody>
      </p:sp>
      <p:graphicFrame>
        <p:nvGraphicFramePr>
          <p:cNvPr id="4" name="Table 3">
            <a:extLst>
              <a:ext uri="{FF2B5EF4-FFF2-40B4-BE49-F238E27FC236}">
                <a16:creationId xmlns:a16="http://schemas.microsoft.com/office/drawing/2014/main" id="{AD7FFF8C-C382-327D-1A3B-7D73F38222E1}"/>
              </a:ext>
            </a:extLst>
          </p:cNvPr>
          <p:cNvGraphicFramePr>
            <a:graphicFrameLocks noGrp="1"/>
          </p:cNvGraphicFramePr>
          <p:nvPr>
            <p:extLst>
              <p:ext uri="{D42A27DB-BD31-4B8C-83A1-F6EECF244321}">
                <p14:modId xmlns:p14="http://schemas.microsoft.com/office/powerpoint/2010/main" val="2069451740"/>
              </p:ext>
            </p:extLst>
          </p:nvPr>
        </p:nvGraphicFramePr>
        <p:xfrm>
          <a:off x="308374" y="750486"/>
          <a:ext cx="17413394" cy="4326773"/>
        </p:xfrm>
        <a:graphic>
          <a:graphicData uri="http://schemas.openxmlformats.org/drawingml/2006/table">
            <a:tbl>
              <a:tblPr/>
              <a:tblGrid>
                <a:gridCol w="4822170">
                  <a:extLst>
                    <a:ext uri="{9D8B030D-6E8A-4147-A177-3AD203B41FA5}">
                      <a16:colId xmlns:a16="http://schemas.microsoft.com/office/drawing/2014/main" val="155177343"/>
                    </a:ext>
                  </a:extLst>
                </a:gridCol>
                <a:gridCol w="1573903">
                  <a:extLst>
                    <a:ext uri="{9D8B030D-6E8A-4147-A177-3AD203B41FA5}">
                      <a16:colId xmlns:a16="http://schemas.microsoft.com/office/drawing/2014/main" val="3127943954"/>
                    </a:ext>
                  </a:extLst>
                </a:gridCol>
                <a:gridCol w="1573903">
                  <a:extLst>
                    <a:ext uri="{9D8B030D-6E8A-4147-A177-3AD203B41FA5}">
                      <a16:colId xmlns:a16="http://schemas.microsoft.com/office/drawing/2014/main" val="161685379"/>
                    </a:ext>
                  </a:extLst>
                </a:gridCol>
                <a:gridCol w="1573903">
                  <a:extLst>
                    <a:ext uri="{9D8B030D-6E8A-4147-A177-3AD203B41FA5}">
                      <a16:colId xmlns:a16="http://schemas.microsoft.com/office/drawing/2014/main" val="317766111"/>
                    </a:ext>
                  </a:extLst>
                </a:gridCol>
                <a:gridCol w="1573903">
                  <a:extLst>
                    <a:ext uri="{9D8B030D-6E8A-4147-A177-3AD203B41FA5}">
                      <a16:colId xmlns:a16="http://schemas.microsoft.com/office/drawing/2014/main" val="2719454923"/>
                    </a:ext>
                  </a:extLst>
                </a:gridCol>
                <a:gridCol w="1573903">
                  <a:extLst>
                    <a:ext uri="{9D8B030D-6E8A-4147-A177-3AD203B41FA5}">
                      <a16:colId xmlns:a16="http://schemas.microsoft.com/office/drawing/2014/main" val="1393007315"/>
                    </a:ext>
                  </a:extLst>
                </a:gridCol>
                <a:gridCol w="1573903">
                  <a:extLst>
                    <a:ext uri="{9D8B030D-6E8A-4147-A177-3AD203B41FA5}">
                      <a16:colId xmlns:a16="http://schemas.microsoft.com/office/drawing/2014/main" val="254786588"/>
                    </a:ext>
                  </a:extLst>
                </a:gridCol>
                <a:gridCol w="1573903">
                  <a:extLst>
                    <a:ext uri="{9D8B030D-6E8A-4147-A177-3AD203B41FA5}">
                      <a16:colId xmlns:a16="http://schemas.microsoft.com/office/drawing/2014/main" val="3080786245"/>
                    </a:ext>
                  </a:extLst>
                </a:gridCol>
                <a:gridCol w="1573903">
                  <a:extLst>
                    <a:ext uri="{9D8B030D-6E8A-4147-A177-3AD203B41FA5}">
                      <a16:colId xmlns:a16="http://schemas.microsoft.com/office/drawing/2014/main" val="2643411557"/>
                    </a:ext>
                  </a:extLst>
                </a:gridCol>
              </a:tblGrid>
              <a:tr h="393343">
                <a:tc>
                  <a:txBody>
                    <a:bodyPr/>
                    <a:lstStyle/>
                    <a:p>
                      <a:pPr algn="ctr" fontAlgn="ctr"/>
                      <a:r>
                        <a:rPr lang="en-GB" sz="2000" b="1" i="0" u="none" strike="noStrike">
                          <a:solidFill>
                            <a:srgbClr val="FFFFFF"/>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UK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North America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Europe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Japan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Asia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Pacific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EM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Other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2134295848"/>
                  </a:ext>
                </a:extLst>
              </a:tr>
              <a:tr h="393343">
                <a:tc>
                  <a:txBody>
                    <a:bodyPr/>
                    <a:lstStyle/>
                    <a:p>
                      <a:pPr algn="ctr" fontAlgn="ctr"/>
                      <a:r>
                        <a:rPr lang="en-GB" sz="2000" b="1" i="0" u="none" strike="noStrike">
                          <a:solidFill>
                            <a:srgbClr val="FFFFFF"/>
                          </a:solidFill>
                          <a:effectLst/>
                          <a:latin typeface="Calibri" panose="020F0502020204030204" pitchFamily="34" charset="0"/>
                        </a:rPr>
                        <a:t>CJ All Fixed Income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12.18%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43.77%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22.91%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4.46%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4.12%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7.38%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563172618"/>
                  </a:ext>
                </a:extLst>
              </a:tr>
              <a:tr h="393343">
                <a:tc>
                  <a:txBody>
                    <a:bodyPr/>
                    <a:lstStyle/>
                    <a:p>
                      <a:pPr algn="ctr" fontAlgn="ctr"/>
                      <a:r>
                        <a:rPr lang="en-GB" sz="2000" b="1" i="0" u="none" strike="noStrike">
                          <a:solidFill>
                            <a:srgbClr val="FFFFFF"/>
                          </a:solidFill>
                          <a:effectLst/>
                          <a:latin typeface="Calibri" panose="020F0502020204030204" pitchFamily="34" charset="0"/>
                        </a:rPr>
                        <a:t>CJ Defensive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9.24%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46.70%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19.60%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6.08%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3.40%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3.13%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9.06%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923917489"/>
                  </a:ext>
                </a:extLst>
              </a:tr>
              <a:tr h="393343">
                <a:tc>
                  <a:txBody>
                    <a:bodyPr/>
                    <a:lstStyle/>
                    <a:p>
                      <a:pPr algn="ctr" fontAlgn="ctr"/>
                      <a:r>
                        <a:rPr lang="en-GB" sz="2000" b="1" i="0" u="none" strike="noStrike">
                          <a:solidFill>
                            <a:srgbClr val="FFFFFF"/>
                          </a:solidFill>
                          <a:effectLst/>
                          <a:latin typeface="Calibri" panose="020F0502020204030204" pitchFamily="34" charset="0"/>
                        </a:rPr>
                        <a:t>CJ Cautious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6.42%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51.34%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17.70%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6.06%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3.45%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9.96%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236344324"/>
                  </a:ext>
                </a:extLst>
              </a:tr>
              <a:tr h="393343">
                <a:tc>
                  <a:txBody>
                    <a:bodyPr/>
                    <a:lstStyle/>
                    <a:p>
                      <a:pPr algn="ctr" fontAlgn="ctr"/>
                      <a:r>
                        <a:rPr lang="en-GB" sz="2000" b="1" i="0" u="none" strike="noStrike">
                          <a:solidFill>
                            <a:srgbClr val="FFFFFF"/>
                          </a:solidFill>
                          <a:effectLst/>
                          <a:latin typeface="Calibri" panose="020F0502020204030204" pitchFamily="34" charset="0"/>
                        </a:rPr>
                        <a:t>CJ Conservative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4.92%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50.58%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18.97%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6.06%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4.11%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10.78%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108617928"/>
                  </a:ext>
                </a:extLst>
              </a:tr>
              <a:tr h="393343">
                <a:tc>
                  <a:txBody>
                    <a:bodyPr/>
                    <a:lstStyle/>
                    <a:p>
                      <a:pPr algn="ctr" fontAlgn="ctr"/>
                      <a:r>
                        <a:rPr lang="en-GB" sz="2000" b="1" i="0" u="none" strike="noStrike">
                          <a:solidFill>
                            <a:srgbClr val="FFFFFF"/>
                          </a:solidFill>
                          <a:effectLst/>
                          <a:latin typeface="Calibri" panose="020F0502020204030204" pitchFamily="34" charset="0"/>
                        </a:rPr>
                        <a:t>CJ Balanced Low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3.67%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51.98%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18.36%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6.50%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4.38%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10.99%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4164922980"/>
                  </a:ext>
                </a:extLst>
              </a:tr>
              <a:tr h="393343">
                <a:tc>
                  <a:txBody>
                    <a:bodyPr/>
                    <a:lstStyle/>
                    <a:p>
                      <a:pPr algn="ctr" fontAlgn="ctr"/>
                      <a:r>
                        <a:rPr lang="en-GB" sz="2000" b="1" i="0" u="none" strike="noStrike">
                          <a:solidFill>
                            <a:srgbClr val="FFFFFF"/>
                          </a:solidFill>
                          <a:effectLst/>
                          <a:latin typeface="Calibri" panose="020F0502020204030204" pitchFamily="34" charset="0"/>
                        </a:rPr>
                        <a:t>CJ Balanced Medium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3.40%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52.02%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17.32%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6.83%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11.42%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362919046"/>
                  </a:ext>
                </a:extLst>
              </a:tr>
              <a:tr h="393343">
                <a:tc>
                  <a:txBody>
                    <a:bodyPr/>
                    <a:lstStyle/>
                    <a:p>
                      <a:pPr algn="ctr" fontAlgn="ctr"/>
                      <a:r>
                        <a:rPr lang="en-GB" sz="2000" b="1" i="0" u="none" strike="noStrike">
                          <a:solidFill>
                            <a:srgbClr val="FFFFFF"/>
                          </a:solidFill>
                          <a:effectLst/>
                          <a:latin typeface="Calibri" panose="020F0502020204030204" pitchFamily="34" charset="0"/>
                        </a:rPr>
                        <a:t>CJ Balanced High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3.11%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53.19%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16.54%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6.45%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11.22%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476455511"/>
                  </a:ext>
                </a:extLst>
              </a:tr>
              <a:tr h="393343">
                <a:tc>
                  <a:txBody>
                    <a:bodyPr/>
                    <a:lstStyle/>
                    <a:p>
                      <a:pPr algn="ctr" fontAlgn="ctr"/>
                      <a:r>
                        <a:rPr lang="en-GB" sz="2000" b="1" i="0" u="none" strike="noStrike">
                          <a:solidFill>
                            <a:srgbClr val="FFFFFF"/>
                          </a:solidFill>
                          <a:effectLst/>
                          <a:latin typeface="Calibri" panose="020F0502020204030204" pitchFamily="34" charset="0"/>
                        </a:rPr>
                        <a:t>CJ Capital Growth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2.90%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53.79%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14.81%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6.32%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6.59%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11.97%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325727399"/>
                  </a:ext>
                </a:extLst>
              </a:tr>
              <a:tr h="393343">
                <a:tc>
                  <a:txBody>
                    <a:bodyPr/>
                    <a:lstStyle/>
                    <a:p>
                      <a:pPr algn="ctr" fontAlgn="ctr"/>
                      <a:r>
                        <a:rPr lang="en-GB" sz="2000" b="1" i="0" u="none" strike="noStrike">
                          <a:solidFill>
                            <a:srgbClr val="FFFFFF"/>
                          </a:solidFill>
                          <a:effectLst/>
                          <a:latin typeface="Calibri" panose="020F0502020204030204" pitchFamily="34" charset="0"/>
                        </a:rPr>
                        <a:t>CJ Adventurous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2.54%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54.02%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13.71%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7.12%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7.08%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12.08%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402579591"/>
                  </a:ext>
                </a:extLst>
              </a:tr>
              <a:tr h="393343">
                <a:tc>
                  <a:txBody>
                    <a:bodyPr/>
                    <a:lstStyle/>
                    <a:p>
                      <a:pPr algn="ctr" fontAlgn="ctr"/>
                      <a:r>
                        <a:rPr lang="en-GB" sz="2000" b="1" i="0" u="none" strike="noStrike">
                          <a:solidFill>
                            <a:srgbClr val="FFFFFF"/>
                          </a:solidFill>
                          <a:effectLst/>
                          <a:latin typeface="Calibri" panose="020F0502020204030204" pitchFamily="34" charset="0"/>
                        </a:rPr>
                        <a:t>CJ Aggressive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2.28%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54.06%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12.67%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6.96%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7.95%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12.82%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dirty="0">
                          <a:solidFill>
                            <a:srgbClr val="000000"/>
                          </a:solidFill>
                          <a:effectLst/>
                          <a:latin typeface="Calibri" panose="020F0502020204030204" pitchFamily="34" charset="0"/>
                        </a:rPr>
                        <a:t>2.54%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012631542"/>
                  </a:ext>
                </a:extLst>
              </a:tr>
            </a:tbl>
          </a:graphicData>
        </a:graphic>
      </p:graphicFrame>
      <p:graphicFrame>
        <p:nvGraphicFramePr>
          <p:cNvPr id="7" name="Table 6">
            <a:extLst>
              <a:ext uri="{FF2B5EF4-FFF2-40B4-BE49-F238E27FC236}">
                <a16:creationId xmlns:a16="http://schemas.microsoft.com/office/drawing/2014/main" id="{02183389-5836-7B58-CCEA-CDD0B4BCAD3E}"/>
              </a:ext>
            </a:extLst>
          </p:cNvPr>
          <p:cNvGraphicFramePr>
            <a:graphicFrameLocks noGrp="1"/>
          </p:cNvGraphicFramePr>
          <p:nvPr>
            <p:extLst>
              <p:ext uri="{D42A27DB-BD31-4B8C-83A1-F6EECF244321}">
                <p14:modId xmlns:p14="http://schemas.microsoft.com/office/powerpoint/2010/main" val="2681505824"/>
              </p:ext>
            </p:extLst>
          </p:nvPr>
        </p:nvGraphicFramePr>
        <p:xfrm>
          <a:off x="308374" y="5188528"/>
          <a:ext cx="17413393" cy="4526975"/>
        </p:xfrm>
        <a:graphic>
          <a:graphicData uri="http://schemas.openxmlformats.org/drawingml/2006/table">
            <a:tbl>
              <a:tblPr/>
              <a:tblGrid>
                <a:gridCol w="2667982">
                  <a:extLst>
                    <a:ext uri="{9D8B030D-6E8A-4147-A177-3AD203B41FA5}">
                      <a16:colId xmlns:a16="http://schemas.microsoft.com/office/drawing/2014/main" val="3348220207"/>
                    </a:ext>
                  </a:extLst>
                </a:gridCol>
                <a:gridCol w="1571569">
                  <a:extLst>
                    <a:ext uri="{9D8B030D-6E8A-4147-A177-3AD203B41FA5}">
                      <a16:colId xmlns:a16="http://schemas.microsoft.com/office/drawing/2014/main" val="2340813596"/>
                    </a:ext>
                  </a:extLst>
                </a:gridCol>
                <a:gridCol w="1100098">
                  <a:extLst>
                    <a:ext uri="{9D8B030D-6E8A-4147-A177-3AD203B41FA5}">
                      <a16:colId xmlns:a16="http://schemas.microsoft.com/office/drawing/2014/main" val="2424308169"/>
                    </a:ext>
                  </a:extLst>
                </a:gridCol>
                <a:gridCol w="1807305">
                  <a:extLst>
                    <a:ext uri="{9D8B030D-6E8A-4147-A177-3AD203B41FA5}">
                      <a16:colId xmlns:a16="http://schemas.microsoft.com/office/drawing/2014/main" val="819957311"/>
                    </a:ext>
                  </a:extLst>
                </a:gridCol>
                <a:gridCol w="1257255">
                  <a:extLst>
                    <a:ext uri="{9D8B030D-6E8A-4147-A177-3AD203B41FA5}">
                      <a16:colId xmlns:a16="http://schemas.microsoft.com/office/drawing/2014/main" val="2930357838"/>
                    </a:ext>
                  </a:extLst>
                </a:gridCol>
                <a:gridCol w="1257255">
                  <a:extLst>
                    <a:ext uri="{9D8B030D-6E8A-4147-A177-3AD203B41FA5}">
                      <a16:colId xmlns:a16="http://schemas.microsoft.com/office/drawing/2014/main" val="1879873391"/>
                    </a:ext>
                  </a:extLst>
                </a:gridCol>
                <a:gridCol w="1257255">
                  <a:extLst>
                    <a:ext uri="{9D8B030D-6E8A-4147-A177-3AD203B41FA5}">
                      <a16:colId xmlns:a16="http://schemas.microsoft.com/office/drawing/2014/main" val="969474174"/>
                    </a:ext>
                  </a:extLst>
                </a:gridCol>
                <a:gridCol w="1178677">
                  <a:extLst>
                    <a:ext uri="{9D8B030D-6E8A-4147-A177-3AD203B41FA5}">
                      <a16:colId xmlns:a16="http://schemas.microsoft.com/office/drawing/2014/main" val="2093975881"/>
                    </a:ext>
                  </a:extLst>
                </a:gridCol>
                <a:gridCol w="1021520">
                  <a:extLst>
                    <a:ext uri="{9D8B030D-6E8A-4147-A177-3AD203B41FA5}">
                      <a16:colId xmlns:a16="http://schemas.microsoft.com/office/drawing/2014/main" val="3664235064"/>
                    </a:ext>
                  </a:extLst>
                </a:gridCol>
                <a:gridCol w="1335834">
                  <a:extLst>
                    <a:ext uri="{9D8B030D-6E8A-4147-A177-3AD203B41FA5}">
                      <a16:colId xmlns:a16="http://schemas.microsoft.com/office/drawing/2014/main" val="2914251180"/>
                    </a:ext>
                  </a:extLst>
                </a:gridCol>
                <a:gridCol w="812665">
                  <a:extLst>
                    <a:ext uri="{9D8B030D-6E8A-4147-A177-3AD203B41FA5}">
                      <a16:colId xmlns:a16="http://schemas.microsoft.com/office/drawing/2014/main" val="297493108"/>
                    </a:ext>
                  </a:extLst>
                </a:gridCol>
                <a:gridCol w="1230375">
                  <a:extLst>
                    <a:ext uri="{9D8B030D-6E8A-4147-A177-3AD203B41FA5}">
                      <a16:colId xmlns:a16="http://schemas.microsoft.com/office/drawing/2014/main" val="2612983858"/>
                    </a:ext>
                  </a:extLst>
                </a:gridCol>
                <a:gridCol w="915603">
                  <a:extLst>
                    <a:ext uri="{9D8B030D-6E8A-4147-A177-3AD203B41FA5}">
                      <a16:colId xmlns:a16="http://schemas.microsoft.com/office/drawing/2014/main" val="314115700"/>
                    </a:ext>
                  </a:extLst>
                </a:gridCol>
              </a:tblGrid>
              <a:tr h="754495">
                <a:tc>
                  <a:txBody>
                    <a:bodyPr/>
                    <a:lstStyle/>
                    <a:p>
                      <a:pPr algn="ctr" fontAlgn="ctr"/>
                      <a:r>
                        <a:rPr lang="en-GB" sz="2000" b="1" i="0" u="none" strike="noStrike" dirty="0">
                          <a:solidFill>
                            <a:srgbClr val="FFFFFF"/>
                          </a:solidFill>
                          <a:effectLst/>
                          <a:latin typeface="Calibri" panose="020F0502020204030204" pitchFamily="34" charset="0"/>
                        </a:rPr>
                        <a:t> </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Bonds &amp; Cash</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Basic Materials</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Communication Services</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Consumer Cyclical</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Consumer Defensive</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Healthcare</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Industrials</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Real Estate</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Technology</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Energy</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Financial Services</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Utilities</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1377503924"/>
                  </a:ext>
                </a:extLst>
              </a:tr>
              <a:tr h="377248">
                <a:tc>
                  <a:txBody>
                    <a:bodyPr/>
                    <a:lstStyle/>
                    <a:p>
                      <a:pPr algn="ctr" fontAlgn="ctr"/>
                      <a:r>
                        <a:rPr lang="en-GB" sz="2000" b="1" i="0" u="none" strike="noStrike">
                          <a:solidFill>
                            <a:srgbClr val="FFFFFF"/>
                          </a:solidFill>
                          <a:effectLst/>
                          <a:latin typeface="Calibri" panose="020F0502020204030204" pitchFamily="34" charset="0"/>
                        </a:rPr>
                        <a:t>CJ All Fixed Income </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100.00%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896750419"/>
                  </a:ext>
                </a:extLst>
              </a:tr>
              <a:tr h="377248">
                <a:tc>
                  <a:txBody>
                    <a:bodyPr/>
                    <a:lstStyle/>
                    <a:p>
                      <a:pPr algn="ctr" fontAlgn="ctr"/>
                      <a:r>
                        <a:rPr lang="en-GB" sz="2000" b="1" i="0" u="none" strike="noStrike">
                          <a:solidFill>
                            <a:srgbClr val="FFFFFF"/>
                          </a:solidFill>
                          <a:effectLst/>
                          <a:latin typeface="Calibri" panose="020F0502020204030204" pitchFamily="34" charset="0"/>
                        </a:rPr>
                        <a:t>CJ Defensive </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80.00%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3.00%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952889573"/>
                  </a:ext>
                </a:extLst>
              </a:tr>
              <a:tr h="377248">
                <a:tc>
                  <a:txBody>
                    <a:bodyPr/>
                    <a:lstStyle/>
                    <a:p>
                      <a:pPr algn="ctr" fontAlgn="ctr"/>
                      <a:r>
                        <a:rPr lang="en-GB" sz="2000" b="1" i="0" u="none" strike="noStrike">
                          <a:solidFill>
                            <a:srgbClr val="FFFFFF"/>
                          </a:solidFill>
                          <a:effectLst/>
                          <a:latin typeface="Calibri" panose="020F0502020204030204" pitchFamily="34" charset="0"/>
                        </a:rPr>
                        <a:t>CJ Cautious </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70.50%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3.84%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2.87%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2.92%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6.28%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6.46%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186170945"/>
                  </a:ext>
                </a:extLst>
              </a:tr>
              <a:tr h="377248">
                <a:tc>
                  <a:txBody>
                    <a:bodyPr/>
                    <a:lstStyle/>
                    <a:p>
                      <a:pPr algn="ctr" fontAlgn="ctr"/>
                      <a:r>
                        <a:rPr lang="en-GB" sz="2000" b="1" i="0" u="none" strike="noStrike">
                          <a:solidFill>
                            <a:srgbClr val="FFFFFF"/>
                          </a:solidFill>
                          <a:effectLst/>
                          <a:latin typeface="Calibri" panose="020F0502020204030204" pitchFamily="34" charset="0"/>
                        </a:rPr>
                        <a:t>CJ Conservative </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61.00%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4.81%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3.81%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1.51%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4.28%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7.74%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8.62%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0.95%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526848935"/>
                  </a:ext>
                </a:extLst>
              </a:tr>
              <a:tr h="377248">
                <a:tc>
                  <a:txBody>
                    <a:bodyPr/>
                    <a:lstStyle/>
                    <a:p>
                      <a:pPr algn="ctr" fontAlgn="ctr"/>
                      <a:r>
                        <a:rPr lang="en-GB" sz="2000" b="1" i="0" u="none" strike="noStrike">
                          <a:solidFill>
                            <a:srgbClr val="FFFFFF"/>
                          </a:solidFill>
                          <a:effectLst/>
                          <a:latin typeface="Calibri" panose="020F0502020204030204" pitchFamily="34" charset="0"/>
                        </a:rPr>
                        <a:t>CJ Balanced Low </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51.00%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4.73%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4.62%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3.45%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9.71%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4.26%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9.42%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47865675"/>
                  </a:ext>
                </a:extLst>
              </a:tr>
              <a:tr h="377248">
                <a:tc>
                  <a:txBody>
                    <a:bodyPr/>
                    <a:lstStyle/>
                    <a:p>
                      <a:pPr algn="ctr" fontAlgn="ctr"/>
                      <a:r>
                        <a:rPr lang="en-GB" sz="2000" b="1" i="0" u="none" strike="noStrike">
                          <a:solidFill>
                            <a:srgbClr val="FFFFFF"/>
                          </a:solidFill>
                          <a:effectLst/>
                          <a:latin typeface="Calibri" panose="020F0502020204030204" pitchFamily="34" charset="0"/>
                        </a:rPr>
                        <a:t>CJ Balanced Medium </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41.00%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3.22%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4.23%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6.57%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11.90%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5.53%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10.89%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390654110"/>
                  </a:ext>
                </a:extLst>
              </a:tr>
              <a:tr h="377248">
                <a:tc>
                  <a:txBody>
                    <a:bodyPr/>
                    <a:lstStyle/>
                    <a:p>
                      <a:pPr algn="ctr" fontAlgn="ctr"/>
                      <a:r>
                        <a:rPr lang="en-GB" sz="2000" b="1" i="0" u="none" strike="noStrike" dirty="0">
                          <a:solidFill>
                            <a:srgbClr val="FFFFFF"/>
                          </a:solidFill>
                          <a:effectLst/>
                          <a:latin typeface="Calibri" panose="020F0502020204030204" pitchFamily="34" charset="0"/>
                        </a:rPr>
                        <a:t>CJ Balanced High </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31.00%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6.52%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3.69%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dirty="0">
                          <a:solidFill>
                            <a:srgbClr val="000000"/>
                          </a:solidFill>
                          <a:effectLst/>
                          <a:latin typeface="Calibri" panose="020F0502020204030204" pitchFamily="34" charset="0"/>
                        </a:rPr>
                        <a:t>6.55%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4.95%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7.69%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13.68%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13.19%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199747734"/>
                  </a:ext>
                </a:extLst>
              </a:tr>
              <a:tr h="377248">
                <a:tc>
                  <a:txBody>
                    <a:bodyPr/>
                    <a:lstStyle/>
                    <a:p>
                      <a:pPr algn="ctr" fontAlgn="ctr"/>
                      <a:r>
                        <a:rPr lang="en-GB" sz="2000" b="1" i="0" u="none" strike="noStrike">
                          <a:solidFill>
                            <a:srgbClr val="FFFFFF"/>
                          </a:solidFill>
                          <a:effectLst/>
                          <a:latin typeface="Calibri" panose="020F0502020204030204" pitchFamily="34" charset="0"/>
                        </a:rPr>
                        <a:t>CJ Capital Growth </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22.00%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6.94%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4.26%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7.42%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3.06%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8.63%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15.83%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7.07%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14.43%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1.92%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324242228"/>
                  </a:ext>
                </a:extLst>
              </a:tr>
              <a:tr h="377248">
                <a:tc>
                  <a:txBody>
                    <a:bodyPr/>
                    <a:lstStyle/>
                    <a:p>
                      <a:pPr algn="ctr" fontAlgn="ctr"/>
                      <a:r>
                        <a:rPr lang="en-GB" sz="2000" b="1" i="0" u="none" strike="noStrike">
                          <a:solidFill>
                            <a:srgbClr val="FFFFFF"/>
                          </a:solidFill>
                          <a:effectLst/>
                          <a:latin typeface="Calibri" panose="020F0502020204030204" pitchFamily="34" charset="0"/>
                        </a:rPr>
                        <a:t>CJ Adventurous </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12.00%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8.24%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4.76%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8.40%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3.44%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6.28%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9.85%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17.57%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7.31%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16.73%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2.15%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26354430"/>
                  </a:ext>
                </a:extLst>
              </a:tr>
              <a:tr h="377248">
                <a:tc>
                  <a:txBody>
                    <a:bodyPr/>
                    <a:lstStyle/>
                    <a:p>
                      <a:pPr algn="ctr" fontAlgn="ctr"/>
                      <a:r>
                        <a:rPr lang="en-GB" sz="2000" b="1" i="0" u="none" strike="noStrike">
                          <a:solidFill>
                            <a:srgbClr val="FFFFFF"/>
                          </a:solidFill>
                          <a:effectLst/>
                          <a:latin typeface="Calibri" panose="020F0502020204030204" pitchFamily="34" charset="0"/>
                        </a:rPr>
                        <a:t>CJ Aggressive </a:t>
                      </a:r>
                    </a:p>
                  </a:txBody>
                  <a:tcPr marL="6588" marR="6588" marT="658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1800" b="0" i="0" u="none" strike="noStrike">
                          <a:solidFill>
                            <a:srgbClr val="000000"/>
                          </a:solidFill>
                          <a:effectLst/>
                          <a:latin typeface="Calibri" panose="020F0502020204030204" pitchFamily="34" charset="0"/>
                        </a:rPr>
                        <a:t>2.00%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8.71%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5.36%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9.37%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3.86%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7.05%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10.98%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3.05%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19.82%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8.60%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a:solidFill>
                            <a:srgbClr val="000000"/>
                          </a:solidFill>
                          <a:effectLst/>
                          <a:latin typeface="Calibri" panose="020F0502020204030204" pitchFamily="34" charset="0"/>
                        </a:rPr>
                        <a:t>18.21%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800" b="0" i="0" u="none" strike="noStrike" dirty="0">
                          <a:solidFill>
                            <a:srgbClr val="000000"/>
                          </a:solidFill>
                          <a:effectLst/>
                          <a:latin typeface="Calibri" panose="020F0502020204030204" pitchFamily="34" charset="0"/>
                        </a:rPr>
                        <a:t>2.42%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796023150"/>
                  </a:ext>
                </a:extLst>
              </a:tr>
            </a:tbl>
          </a:graphicData>
        </a:graphic>
      </p:graphicFrame>
    </p:spTree>
    <p:extLst>
      <p:ext uri="{BB962C8B-B14F-4D97-AF65-F5344CB8AC3E}">
        <p14:creationId xmlns:p14="http://schemas.microsoft.com/office/powerpoint/2010/main" val="1282686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40"/>
          <p:cNvSpPr txBox="1"/>
          <p:nvPr/>
        </p:nvSpPr>
        <p:spPr>
          <a:xfrm>
            <a:off x="-2175153" y="4539600"/>
            <a:ext cx="18009469" cy="1091774"/>
          </a:xfrm>
          <a:prstGeom prst="rect">
            <a:avLst/>
          </a:prstGeom>
        </p:spPr>
        <p:txBody>
          <a:bodyPr lIns="0" tIns="0" rIns="0" bIns="0" rtlCol="0" anchor="t">
            <a:spAutoFit/>
          </a:bodyPr>
          <a:lstStyle/>
          <a:p>
            <a:pPr marL="0" marR="0" lvl="0" indent="0" algn="ctr" defTabSz="457200" rtl="0" eaLnBrk="1" fontAlgn="auto" latinLnBrk="0" hangingPunct="1">
              <a:lnSpc>
                <a:spcPts val="9600"/>
              </a:lnSpc>
              <a:spcBef>
                <a:spcPts val="0"/>
              </a:spcBef>
              <a:spcAft>
                <a:spcPts val="0"/>
              </a:spcAft>
              <a:buClrTx/>
              <a:buSzTx/>
              <a:buFontTx/>
              <a:buNone/>
              <a:tabLst/>
              <a:defRPr/>
            </a:pPr>
            <a:r>
              <a:rPr kumimoji="0" lang="en-US" sz="4000" b="0" i="0" u="none" strike="noStrike" kern="1200" cap="none" spc="-8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 </a:t>
            </a:r>
            <a:endParaRPr kumimoji="0" lang="en-US" sz="4800" b="0" i="0" u="none" strike="noStrike" kern="1200" cap="none" spc="-80" normalizeH="0" baseline="0" noProof="0" dirty="0">
              <a:ln>
                <a:noFill/>
              </a:ln>
              <a:solidFill>
                <a:srgbClr val="FFFFFF"/>
              </a:solidFill>
              <a:effectLst/>
              <a:uLnTx/>
              <a:uFillTx/>
              <a:latin typeface="Radley"/>
              <a:ea typeface="+mn-ea"/>
              <a:cs typeface="+mn-cs"/>
            </a:endParaRPr>
          </a:p>
        </p:txBody>
      </p:sp>
      <p:sp>
        <p:nvSpPr>
          <p:cNvPr id="2" name="TextBox 1">
            <a:extLst>
              <a:ext uri="{FF2B5EF4-FFF2-40B4-BE49-F238E27FC236}">
                <a16:creationId xmlns:a16="http://schemas.microsoft.com/office/drawing/2014/main" id="{34585C2F-820B-4935-8D42-FBCE19D7173E}"/>
              </a:ext>
            </a:extLst>
          </p:cNvPr>
          <p:cNvSpPr txBox="1"/>
          <p:nvPr/>
        </p:nvSpPr>
        <p:spPr>
          <a:xfrm>
            <a:off x="450574" y="8572500"/>
            <a:ext cx="17373605" cy="203132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Returns are simulated using fixed weights. When the holding has not existed for the back testing period </a:t>
            </a:r>
            <a:r>
              <a:rPr kumimoji="0" lang="en-GB"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(01/02/2019 TO 31/01/2026)</a:t>
            </a: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an alternative security or index is used during the period. Returns are gross of any fees charged, but are after underlying investment charges where appropriate. The value of investments can go down as well as up and you may get back less than you originally invested. Past performance is not a guide to future performance and some investments need to be held for the long term.</a:t>
            </a:r>
            <a:endParaRPr kumimoji="0" lang="en-GB" sz="1800" b="1" i="0" u="none" strike="noStrike" kern="1200" cap="none" spc="0" normalizeH="0" baseline="0" noProof="0" dirty="0">
              <a:ln>
                <a:noFill/>
              </a:ln>
              <a:solidFill>
                <a:prstClr val="black"/>
              </a:solidFill>
              <a:effectLst/>
              <a:uLnTx/>
              <a:uFillTx/>
              <a:latin typeface="Tw Cen MT" panose="020B06020201040206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Tw Cen MT" panose="020B06020201040206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w Cen MT" panose="020B0602020104020603"/>
                <a:ea typeface="+mn-ea"/>
                <a:cs typeface="+mn-cs"/>
              </a:rPr>
              <a:t>SOURCE: </a:t>
            </a:r>
            <a:r>
              <a:rPr kumimoji="0" lang="en-GB" sz="1800" b="1" i="0" u="none" strike="noStrike" kern="1200" cap="none" spc="0" normalizeH="0" baseline="0" noProof="0" dirty="0" err="1">
                <a:ln>
                  <a:noFill/>
                </a:ln>
                <a:solidFill>
                  <a:prstClr val="black"/>
                </a:solidFill>
                <a:effectLst/>
                <a:uLnTx/>
                <a:uFillTx/>
                <a:latin typeface="Tw Cen MT" panose="020B0602020104020603"/>
                <a:ea typeface="+mn-ea"/>
                <a:cs typeface="+mn-cs"/>
              </a:rPr>
              <a:t>Finalytics</a:t>
            </a:r>
            <a:r>
              <a:rPr kumimoji="0" lang="en-GB" sz="1800" b="1" i="0" u="none" strike="noStrike" kern="1200" cap="none" spc="0" normalizeH="0" baseline="0" noProof="0" dirty="0">
                <a:ln>
                  <a:noFill/>
                </a:ln>
                <a:solidFill>
                  <a:prstClr val="black"/>
                </a:solidFill>
                <a:effectLst/>
                <a:uLnTx/>
                <a:uFillTx/>
                <a:latin typeface="Tw Cen MT" panose="020B0602020104020603"/>
                <a:ea typeface="+mn-ea"/>
                <a:cs typeface="+mn-cs"/>
              </a:rPr>
              <a:t> – </a:t>
            </a:r>
            <a:r>
              <a:rPr lang="en-GB" b="1" dirty="0">
                <a:solidFill>
                  <a:prstClr val="black"/>
                </a:solidFill>
                <a:latin typeface="Tw Cen MT" panose="020B0602020104020603"/>
              </a:rPr>
              <a:t>FEB 2026</a:t>
            </a:r>
            <a:endParaRPr kumimoji="0" lang="en-GB" sz="1800" b="1" i="0" u="none" strike="noStrike" kern="1200" cap="none" spc="0" normalizeH="0" baseline="0" noProof="0" dirty="0">
              <a:ln>
                <a:noFill/>
              </a:ln>
              <a:solidFill>
                <a:prstClr val="black"/>
              </a:solidFill>
              <a:effectLst/>
              <a:uLnTx/>
              <a:uFillTx/>
              <a:latin typeface="Tw Cen MT" panose="020B06020201040206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Tw Cen MT" panose="020B06020201040206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7" name="TextBox 6">
            <a:extLst>
              <a:ext uri="{FF2B5EF4-FFF2-40B4-BE49-F238E27FC236}">
                <a16:creationId xmlns:a16="http://schemas.microsoft.com/office/drawing/2014/main" id="{BAB5E151-AADA-2B92-2070-3E1895307C9E}"/>
              </a:ext>
            </a:extLst>
          </p:cNvPr>
          <p:cNvSpPr txBox="1"/>
          <p:nvPr/>
        </p:nvSpPr>
        <p:spPr>
          <a:xfrm>
            <a:off x="450574" y="342900"/>
            <a:ext cx="10235044"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400" b="1" u="sng" dirty="0">
                <a:solidFill>
                  <a:srgbClr val="000000"/>
                </a:solidFill>
                <a:latin typeface="Calibri" panose="020F0502020204030204" pitchFamily="34" charset="0"/>
              </a:rPr>
              <a:t>AEGON/PARMENION</a:t>
            </a:r>
            <a:r>
              <a:rPr kumimoji="0" lang="en-GB" sz="24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 Portfolio Return (%)</a:t>
            </a:r>
            <a:r>
              <a:rPr kumimoji="0" lang="en-GB" sz="2400" b="1" i="0" u="sng" strike="noStrike" kern="1200" cap="none" spc="0" normalizeH="0" baseline="0" noProof="0" dirty="0">
                <a:ln>
                  <a:noFill/>
                </a:ln>
                <a:solidFill>
                  <a:prstClr val="black"/>
                </a:solidFill>
                <a:effectLst/>
                <a:uLnTx/>
                <a:uFillTx/>
                <a:latin typeface="Tw Cen MT" panose="020B0602020104020603"/>
                <a:ea typeface="+mn-ea"/>
                <a:cs typeface="+mn-cs"/>
              </a:rPr>
              <a:t> </a:t>
            </a:r>
          </a:p>
        </p:txBody>
      </p:sp>
      <p:graphicFrame>
        <p:nvGraphicFramePr>
          <p:cNvPr id="3" name="Table 2">
            <a:extLst>
              <a:ext uri="{FF2B5EF4-FFF2-40B4-BE49-F238E27FC236}">
                <a16:creationId xmlns:a16="http://schemas.microsoft.com/office/drawing/2014/main" id="{C254C6E4-5D0D-3D81-A884-E3E06407453D}"/>
              </a:ext>
            </a:extLst>
          </p:cNvPr>
          <p:cNvGraphicFramePr>
            <a:graphicFrameLocks noGrp="1"/>
          </p:cNvGraphicFramePr>
          <p:nvPr>
            <p:extLst>
              <p:ext uri="{D42A27DB-BD31-4B8C-83A1-F6EECF244321}">
                <p14:modId xmlns:p14="http://schemas.microsoft.com/office/powerpoint/2010/main" val="1121527832"/>
              </p:ext>
            </p:extLst>
          </p:nvPr>
        </p:nvGraphicFramePr>
        <p:xfrm>
          <a:off x="533400" y="804564"/>
          <a:ext cx="16764001" cy="7767936"/>
        </p:xfrm>
        <a:graphic>
          <a:graphicData uri="http://schemas.openxmlformats.org/drawingml/2006/table">
            <a:tbl>
              <a:tblPr firstRow="1" bandRow="1">
                <a:tableStyleId>{B301B821-A1FF-4177-AEE7-76D212191A09}</a:tableStyleId>
              </a:tblPr>
              <a:tblGrid>
                <a:gridCol w="3652067">
                  <a:extLst>
                    <a:ext uri="{9D8B030D-6E8A-4147-A177-3AD203B41FA5}">
                      <a16:colId xmlns:a16="http://schemas.microsoft.com/office/drawing/2014/main" val="638946554"/>
                    </a:ext>
                  </a:extLst>
                </a:gridCol>
                <a:gridCol w="1191994">
                  <a:extLst>
                    <a:ext uri="{9D8B030D-6E8A-4147-A177-3AD203B41FA5}">
                      <a16:colId xmlns:a16="http://schemas.microsoft.com/office/drawing/2014/main" val="150494574"/>
                    </a:ext>
                  </a:extLst>
                </a:gridCol>
                <a:gridCol w="1191994">
                  <a:extLst>
                    <a:ext uri="{9D8B030D-6E8A-4147-A177-3AD203B41FA5}">
                      <a16:colId xmlns:a16="http://schemas.microsoft.com/office/drawing/2014/main" val="3515209615"/>
                    </a:ext>
                  </a:extLst>
                </a:gridCol>
                <a:gridCol w="1191994">
                  <a:extLst>
                    <a:ext uri="{9D8B030D-6E8A-4147-A177-3AD203B41FA5}">
                      <a16:colId xmlns:a16="http://schemas.microsoft.com/office/drawing/2014/main" val="2433480391"/>
                    </a:ext>
                  </a:extLst>
                </a:gridCol>
                <a:gridCol w="1191994">
                  <a:extLst>
                    <a:ext uri="{9D8B030D-6E8A-4147-A177-3AD203B41FA5}">
                      <a16:colId xmlns:a16="http://schemas.microsoft.com/office/drawing/2014/main" val="3891584122"/>
                    </a:ext>
                  </a:extLst>
                </a:gridCol>
                <a:gridCol w="1191994">
                  <a:extLst>
                    <a:ext uri="{9D8B030D-6E8A-4147-A177-3AD203B41FA5}">
                      <a16:colId xmlns:a16="http://schemas.microsoft.com/office/drawing/2014/main" val="3113106654"/>
                    </a:ext>
                  </a:extLst>
                </a:gridCol>
                <a:gridCol w="1132163">
                  <a:extLst>
                    <a:ext uri="{9D8B030D-6E8A-4147-A177-3AD203B41FA5}">
                      <a16:colId xmlns:a16="http://schemas.microsoft.com/office/drawing/2014/main" val="3049941665"/>
                    </a:ext>
                  </a:extLst>
                </a:gridCol>
                <a:gridCol w="1251825">
                  <a:extLst>
                    <a:ext uri="{9D8B030D-6E8A-4147-A177-3AD203B41FA5}">
                      <a16:colId xmlns:a16="http://schemas.microsoft.com/office/drawing/2014/main" val="66467073"/>
                    </a:ext>
                  </a:extLst>
                </a:gridCol>
                <a:gridCol w="1191994">
                  <a:extLst>
                    <a:ext uri="{9D8B030D-6E8A-4147-A177-3AD203B41FA5}">
                      <a16:colId xmlns:a16="http://schemas.microsoft.com/office/drawing/2014/main" val="1151947045"/>
                    </a:ext>
                  </a:extLst>
                </a:gridCol>
                <a:gridCol w="1191994">
                  <a:extLst>
                    <a:ext uri="{9D8B030D-6E8A-4147-A177-3AD203B41FA5}">
                      <a16:colId xmlns:a16="http://schemas.microsoft.com/office/drawing/2014/main" val="3681919747"/>
                    </a:ext>
                  </a:extLst>
                </a:gridCol>
                <a:gridCol w="1191994">
                  <a:extLst>
                    <a:ext uri="{9D8B030D-6E8A-4147-A177-3AD203B41FA5}">
                      <a16:colId xmlns:a16="http://schemas.microsoft.com/office/drawing/2014/main" val="1850486750"/>
                    </a:ext>
                  </a:extLst>
                </a:gridCol>
                <a:gridCol w="1191994">
                  <a:extLst>
                    <a:ext uri="{9D8B030D-6E8A-4147-A177-3AD203B41FA5}">
                      <a16:colId xmlns:a16="http://schemas.microsoft.com/office/drawing/2014/main" val="1230352449"/>
                    </a:ext>
                  </a:extLst>
                </a:gridCol>
              </a:tblGrid>
              <a:tr h="706176">
                <a:tc>
                  <a:txBody>
                    <a:bodyPr/>
                    <a:lstStyle/>
                    <a:p>
                      <a:pPr algn="ctr" fontAlgn="ctr"/>
                      <a:r>
                        <a:rPr lang="en-GB" sz="2000" b="1" u="none" strike="noStrike" dirty="0">
                          <a:solidFill>
                            <a:schemeClr val="tx1"/>
                          </a:solidFill>
                          <a:effectLst/>
                        </a:rPr>
                        <a:t>Name</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YTD</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1 Month</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3 Months</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6 Months</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1 Year</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2 Years</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3 Years</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4 Years</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5 Years</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7 Years</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endParaRPr lang="en-GB" sz="2000" b="1" i="0" u="none" strike="noStrike" dirty="0">
                        <a:solidFill>
                          <a:schemeClr val="tx1"/>
                        </a:solidFill>
                        <a:effectLst/>
                        <a:latin typeface="Calibri" panose="020F0502020204030204" pitchFamily="34" charset="0"/>
                      </a:endParaRPr>
                    </a:p>
                  </a:txBody>
                  <a:tcPr marL="7057" marR="7057" marT="7057" marB="0" anchor="ctr"/>
                </a:tc>
                <a:extLst>
                  <a:ext uri="{0D108BD9-81ED-4DB2-BD59-A6C34878D82A}">
                    <a16:rowId xmlns:a16="http://schemas.microsoft.com/office/drawing/2014/main" val="887480630"/>
                  </a:ext>
                </a:extLst>
              </a:tr>
              <a:tr h="706176">
                <a:tc>
                  <a:txBody>
                    <a:bodyPr/>
                    <a:lstStyle/>
                    <a:p>
                      <a:pPr algn="ctr" fontAlgn="ctr"/>
                      <a:r>
                        <a:rPr lang="en-GB" sz="2000" b="1" u="none" strike="noStrike" dirty="0">
                          <a:solidFill>
                            <a:schemeClr val="tx1"/>
                          </a:solidFill>
                          <a:effectLst/>
                        </a:rPr>
                        <a:t>AEGON Fixed Income </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b"/>
                      <a:r>
                        <a:rPr lang="en-GB" sz="2400" b="1" i="0" u="none" strike="noStrike">
                          <a:solidFill>
                            <a:srgbClr val="000000"/>
                          </a:solidFill>
                          <a:effectLst/>
                          <a:latin typeface="Calibri"/>
                        </a:rPr>
                        <a:t>0.80</a:t>
                      </a:r>
                      <a:endParaRPr lang="en-GB" sz="2400" b="1" i="0" u="none" strike="noStrike" dirty="0">
                        <a:solidFill>
                          <a:srgbClr val="000000"/>
                        </a:solidFill>
                        <a:effectLst/>
                        <a:latin typeface="Calibri"/>
                      </a:endParaRPr>
                    </a:p>
                  </a:txBody>
                  <a:tcPr marL="9525" marR="9525" marT="9525" marB="0" anchor="ctr"/>
                </a:tc>
                <a:tc>
                  <a:txBody>
                    <a:bodyPr/>
                    <a:lstStyle/>
                    <a:p>
                      <a:pPr algn="ctr" fontAlgn="b"/>
                      <a:r>
                        <a:rPr lang="en-GB" sz="2400" b="0" i="0" u="none" strike="noStrike" dirty="0">
                          <a:solidFill>
                            <a:srgbClr val="000000"/>
                          </a:solidFill>
                          <a:effectLst/>
                          <a:latin typeface="Calibri"/>
                        </a:rPr>
                        <a:t>0.36</a:t>
                      </a:r>
                    </a:p>
                  </a:txBody>
                  <a:tcPr marL="9525" marR="9525" marT="9525" marB="0" anchor="ctr"/>
                </a:tc>
                <a:tc>
                  <a:txBody>
                    <a:bodyPr/>
                    <a:lstStyle/>
                    <a:p>
                      <a:pPr algn="ctr" fontAlgn="b"/>
                      <a:r>
                        <a:rPr lang="en-GB" sz="2400" b="0" i="0" u="none" strike="noStrike" dirty="0">
                          <a:solidFill>
                            <a:srgbClr val="000000"/>
                          </a:solidFill>
                          <a:effectLst/>
                          <a:latin typeface="Calibri"/>
                        </a:rPr>
                        <a:t>0.89</a:t>
                      </a:r>
                    </a:p>
                  </a:txBody>
                  <a:tcPr marL="9525" marR="9525" marT="9525" marB="0" anchor="ctr"/>
                </a:tc>
                <a:tc>
                  <a:txBody>
                    <a:bodyPr/>
                    <a:lstStyle/>
                    <a:p>
                      <a:pPr algn="ctr" fontAlgn="b"/>
                      <a:r>
                        <a:rPr lang="en-GB" sz="2400" b="0" i="0" u="none" strike="noStrike" dirty="0">
                          <a:solidFill>
                            <a:srgbClr val="000000"/>
                          </a:solidFill>
                          <a:effectLst/>
                          <a:latin typeface="Calibri"/>
                        </a:rPr>
                        <a:t>2.33</a:t>
                      </a:r>
                    </a:p>
                  </a:txBody>
                  <a:tcPr marL="9525" marR="9525" marT="9525" marB="0" anchor="ctr"/>
                </a:tc>
                <a:tc>
                  <a:txBody>
                    <a:bodyPr/>
                    <a:lstStyle/>
                    <a:p>
                      <a:pPr algn="ctr" fontAlgn="b"/>
                      <a:r>
                        <a:rPr lang="en-GB" sz="2400" b="1" i="0" u="none" strike="noStrike" dirty="0">
                          <a:solidFill>
                            <a:srgbClr val="000000"/>
                          </a:solidFill>
                          <a:effectLst/>
                          <a:latin typeface="Calibri"/>
                        </a:rPr>
                        <a:t>5.06</a:t>
                      </a:r>
                    </a:p>
                  </a:txBody>
                  <a:tcPr marL="9525" marR="9525" marT="9525" marB="0" anchor="ctr"/>
                </a:tc>
                <a:tc>
                  <a:txBody>
                    <a:bodyPr/>
                    <a:lstStyle/>
                    <a:p>
                      <a:pPr algn="ctr" fontAlgn="b"/>
                      <a:r>
                        <a:rPr lang="en-GB" sz="2400" b="0" i="0" u="none" strike="noStrike" dirty="0">
                          <a:solidFill>
                            <a:srgbClr val="000000"/>
                          </a:solidFill>
                          <a:effectLst/>
                          <a:latin typeface="Calibri"/>
                        </a:rPr>
                        <a:t>9.64</a:t>
                      </a:r>
                    </a:p>
                  </a:txBody>
                  <a:tcPr marL="9525" marR="9525" marT="9525" marB="0" anchor="ctr"/>
                </a:tc>
                <a:tc>
                  <a:txBody>
                    <a:bodyPr/>
                    <a:lstStyle/>
                    <a:p>
                      <a:pPr algn="ctr" fontAlgn="b"/>
                      <a:r>
                        <a:rPr lang="en-GB" sz="2400" b="1" i="0" u="none" strike="noStrike">
                          <a:solidFill>
                            <a:srgbClr val="000000"/>
                          </a:solidFill>
                          <a:effectLst/>
                          <a:latin typeface="Calibri"/>
                        </a:rPr>
                        <a:t>14.21</a:t>
                      </a:r>
                      <a:endParaRPr lang="en-GB" sz="2400" b="1" i="0" u="none" strike="noStrike" dirty="0">
                        <a:solidFill>
                          <a:srgbClr val="000000"/>
                        </a:solidFill>
                        <a:effectLst/>
                        <a:latin typeface="Calibri"/>
                      </a:endParaRPr>
                    </a:p>
                  </a:txBody>
                  <a:tcPr marL="9525" marR="9525" marT="9525" marB="0" anchor="ctr"/>
                </a:tc>
                <a:tc>
                  <a:txBody>
                    <a:bodyPr/>
                    <a:lstStyle/>
                    <a:p>
                      <a:pPr algn="ctr" fontAlgn="b"/>
                      <a:r>
                        <a:rPr lang="en-GB" sz="2400" b="0" i="0" u="none" strike="noStrike" dirty="0">
                          <a:solidFill>
                            <a:srgbClr val="000000"/>
                          </a:solidFill>
                          <a:effectLst/>
                          <a:latin typeface="Calibri"/>
                        </a:rPr>
                        <a:t>9.91</a:t>
                      </a:r>
                    </a:p>
                  </a:txBody>
                  <a:tcPr marL="9525" marR="9525" marT="9525" marB="0" anchor="ctr"/>
                </a:tc>
                <a:tc>
                  <a:txBody>
                    <a:bodyPr/>
                    <a:lstStyle/>
                    <a:p>
                      <a:pPr algn="ctr" fontAlgn="b"/>
                      <a:r>
                        <a:rPr lang="en-GB" sz="2400" b="1" i="0" u="none" strike="noStrike" dirty="0">
                          <a:solidFill>
                            <a:srgbClr val="000000"/>
                          </a:solidFill>
                          <a:effectLst/>
                          <a:latin typeface="Calibri"/>
                        </a:rPr>
                        <a:t>8.12</a:t>
                      </a:r>
                    </a:p>
                  </a:txBody>
                  <a:tcPr marL="9525" marR="9525" marT="9525" marB="0" anchor="ctr"/>
                </a:tc>
                <a:tc>
                  <a:txBody>
                    <a:bodyPr/>
                    <a:lstStyle/>
                    <a:p>
                      <a:pPr algn="ctr" fontAlgn="b"/>
                      <a:r>
                        <a:rPr lang="en-GB" sz="2400" b="0" i="0" u="none" strike="noStrike" dirty="0">
                          <a:solidFill>
                            <a:srgbClr val="000000"/>
                          </a:solidFill>
                          <a:effectLst/>
                          <a:latin typeface="Calibri" panose="020F0502020204030204" pitchFamily="34" charset="0"/>
                        </a:rPr>
                        <a:t>13.73</a:t>
                      </a:r>
                    </a:p>
                  </a:txBody>
                  <a:tcPr marL="9525" marR="9525" marT="9525" marB="0" anchor="ctr"/>
                </a:tc>
                <a:tc>
                  <a:txBody>
                    <a:bodyPr/>
                    <a:lstStyle/>
                    <a:p>
                      <a:pPr algn="ctr" fontAlgn="b"/>
                      <a:endParaRPr lang="en-GB" sz="2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5382974"/>
                  </a:ext>
                </a:extLst>
              </a:tr>
              <a:tr h="706176">
                <a:tc>
                  <a:txBody>
                    <a:bodyPr/>
                    <a:lstStyle/>
                    <a:p>
                      <a:pPr algn="ctr" fontAlgn="ctr"/>
                      <a:r>
                        <a:rPr lang="en-GB" sz="2000" b="1" u="none" strike="noStrike" dirty="0">
                          <a:solidFill>
                            <a:schemeClr val="tx1"/>
                          </a:solidFill>
                          <a:effectLst/>
                        </a:rPr>
                        <a:t>AEGON Defensive </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b"/>
                      <a:r>
                        <a:rPr lang="en-GB" sz="2400" b="1" i="0" u="none" strike="noStrike" dirty="0">
                          <a:solidFill>
                            <a:srgbClr val="000000"/>
                          </a:solidFill>
                          <a:effectLst/>
                          <a:latin typeface="Calibri"/>
                        </a:rPr>
                        <a:t>3.27</a:t>
                      </a:r>
                    </a:p>
                  </a:txBody>
                  <a:tcPr marL="9525" marR="9525" marT="9525" marB="0" anchor="ctr"/>
                </a:tc>
                <a:tc>
                  <a:txBody>
                    <a:bodyPr/>
                    <a:lstStyle/>
                    <a:p>
                      <a:pPr algn="ctr" fontAlgn="b"/>
                      <a:r>
                        <a:rPr lang="en-GB" sz="2400" b="0" i="0" u="none" strike="noStrike" dirty="0">
                          <a:solidFill>
                            <a:srgbClr val="000000"/>
                          </a:solidFill>
                          <a:effectLst/>
                          <a:latin typeface="Calibri"/>
                        </a:rPr>
                        <a:t>1.56</a:t>
                      </a:r>
                    </a:p>
                  </a:txBody>
                  <a:tcPr marL="9525" marR="9525" marT="9525" marB="0" anchor="ctr"/>
                </a:tc>
                <a:tc>
                  <a:txBody>
                    <a:bodyPr/>
                    <a:lstStyle/>
                    <a:p>
                      <a:pPr algn="ctr" fontAlgn="b"/>
                      <a:r>
                        <a:rPr lang="en-GB" sz="2400" b="0" i="0" u="none" strike="noStrike" dirty="0">
                          <a:solidFill>
                            <a:srgbClr val="000000"/>
                          </a:solidFill>
                          <a:effectLst/>
                          <a:latin typeface="Calibri"/>
                        </a:rPr>
                        <a:t>1.53</a:t>
                      </a:r>
                    </a:p>
                  </a:txBody>
                  <a:tcPr marL="9525" marR="9525" marT="9525" marB="0" anchor="ctr"/>
                </a:tc>
                <a:tc>
                  <a:txBody>
                    <a:bodyPr/>
                    <a:lstStyle/>
                    <a:p>
                      <a:pPr algn="ctr" fontAlgn="b"/>
                      <a:r>
                        <a:rPr lang="en-GB" sz="2400" b="0" i="0" u="none" strike="noStrike" dirty="0">
                          <a:solidFill>
                            <a:srgbClr val="000000"/>
                          </a:solidFill>
                          <a:effectLst/>
                          <a:latin typeface="Calibri"/>
                        </a:rPr>
                        <a:t>5.08</a:t>
                      </a:r>
                    </a:p>
                  </a:txBody>
                  <a:tcPr marL="9525" marR="9525" marT="9525" marB="0" anchor="ctr"/>
                </a:tc>
                <a:tc>
                  <a:txBody>
                    <a:bodyPr/>
                    <a:lstStyle/>
                    <a:p>
                      <a:pPr algn="ctr" fontAlgn="b"/>
                      <a:r>
                        <a:rPr lang="en-GB" sz="2400" b="1" i="0" u="none" strike="noStrike" dirty="0">
                          <a:solidFill>
                            <a:srgbClr val="000000"/>
                          </a:solidFill>
                          <a:effectLst/>
                          <a:latin typeface="Calibri"/>
                        </a:rPr>
                        <a:t>8.68</a:t>
                      </a:r>
                    </a:p>
                  </a:txBody>
                  <a:tcPr marL="9525" marR="9525" marT="9525" marB="0" anchor="ctr"/>
                </a:tc>
                <a:tc>
                  <a:txBody>
                    <a:bodyPr/>
                    <a:lstStyle/>
                    <a:p>
                      <a:pPr algn="ctr" fontAlgn="b"/>
                      <a:r>
                        <a:rPr lang="en-GB" sz="2400" b="0" i="0" u="none" strike="noStrike" dirty="0">
                          <a:solidFill>
                            <a:srgbClr val="000000"/>
                          </a:solidFill>
                          <a:effectLst/>
                          <a:latin typeface="Calibri"/>
                        </a:rPr>
                        <a:t>15.85</a:t>
                      </a:r>
                    </a:p>
                  </a:txBody>
                  <a:tcPr marL="9525" marR="9525" marT="9525" marB="0" anchor="ctr"/>
                </a:tc>
                <a:tc>
                  <a:txBody>
                    <a:bodyPr/>
                    <a:lstStyle/>
                    <a:p>
                      <a:pPr algn="ctr" fontAlgn="b"/>
                      <a:r>
                        <a:rPr lang="en-GB" sz="2400" b="1" i="0" u="none" strike="noStrike" dirty="0">
                          <a:solidFill>
                            <a:srgbClr val="000000"/>
                          </a:solidFill>
                          <a:effectLst/>
                          <a:latin typeface="Calibri"/>
                        </a:rPr>
                        <a:t>19.95</a:t>
                      </a:r>
                    </a:p>
                  </a:txBody>
                  <a:tcPr marL="9525" marR="9525" marT="9525" marB="0" anchor="ctr"/>
                </a:tc>
                <a:tc>
                  <a:txBody>
                    <a:bodyPr/>
                    <a:lstStyle/>
                    <a:p>
                      <a:pPr algn="ctr" fontAlgn="b"/>
                      <a:r>
                        <a:rPr lang="en-GB" sz="2400" b="0" i="0" u="none" strike="noStrike" dirty="0">
                          <a:solidFill>
                            <a:srgbClr val="000000"/>
                          </a:solidFill>
                          <a:effectLst/>
                          <a:latin typeface="Calibri"/>
                        </a:rPr>
                        <a:t>18.44</a:t>
                      </a:r>
                    </a:p>
                  </a:txBody>
                  <a:tcPr marL="9525" marR="9525" marT="9525" marB="0" anchor="ctr"/>
                </a:tc>
                <a:tc>
                  <a:txBody>
                    <a:bodyPr/>
                    <a:lstStyle/>
                    <a:p>
                      <a:pPr algn="ctr" fontAlgn="b"/>
                      <a:r>
                        <a:rPr lang="en-GB" sz="2400" b="1" i="0" u="none" strike="noStrike" dirty="0">
                          <a:solidFill>
                            <a:srgbClr val="000000"/>
                          </a:solidFill>
                          <a:effectLst/>
                          <a:latin typeface="Calibri"/>
                        </a:rPr>
                        <a:t>21.09</a:t>
                      </a:r>
                    </a:p>
                  </a:txBody>
                  <a:tcPr marL="9525" marR="9525" marT="9525" marB="0" anchor="ctr"/>
                </a:tc>
                <a:tc>
                  <a:txBody>
                    <a:bodyPr/>
                    <a:lstStyle/>
                    <a:p>
                      <a:pPr algn="ctr" fontAlgn="b"/>
                      <a:r>
                        <a:rPr lang="en-GB" sz="2400" b="0" i="0" u="none" strike="noStrike" dirty="0">
                          <a:solidFill>
                            <a:srgbClr val="000000"/>
                          </a:solidFill>
                          <a:effectLst/>
                          <a:latin typeface="Calibri" panose="020F0502020204030204" pitchFamily="34" charset="0"/>
                        </a:rPr>
                        <a:t>30.24</a:t>
                      </a:r>
                    </a:p>
                  </a:txBody>
                  <a:tcPr marL="9525" marR="9525" marT="9525" marB="0" anchor="ctr"/>
                </a:tc>
                <a:tc>
                  <a:txBody>
                    <a:bodyPr/>
                    <a:lstStyle/>
                    <a:p>
                      <a:pPr algn="ctr" fontAlgn="b"/>
                      <a:endParaRPr lang="en-GB" sz="2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934093965"/>
                  </a:ext>
                </a:extLst>
              </a:tr>
              <a:tr h="706176">
                <a:tc>
                  <a:txBody>
                    <a:bodyPr/>
                    <a:lstStyle/>
                    <a:p>
                      <a:pPr algn="ctr" fontAlgn="ctr"/>
                      <a:r>
                        <a:rPr lang="en-GB" sz="2000" b="1" u="none" strike="noStrike" dirty="0">
                          <a:solidFill>
                            <a:schemeClr val="tx1"/>
                          </a:solidFill>
                          <a:effectLst/>
                        </a:rPr>
                        <a:t>AEGON Cautious </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b"/>
                      <a:r>
                        <a:rPr lang="en-GB" sz="2400" b="1" i="0" u="none" strike="noStrike" dirty="0">
                          <a:solidFill>
                            <a:srgbClr val="000000"/>
                          </a:solidFill>
                          <a:effectLst/>
                          <a:latin typeface="Calibri"/>
                        </a:rPr>
                        <a:t>3.44</a:t>
                      </a:r>
                    </a:p>
                  </a:txBody>
                  <a:tcPr marL="9525" marR="9525" marT="9525" marB="0" anchor="ctr"/>
                </a:tc>
                <a:tc>
                  <a:txBody>
                    <a:bodyPr/>
                    <a:lstStyle/>
                    <a:p>
                      <a:pPr algn="ctr" fontAlgn="b"/>
                      <a:r>
                        <a:rPr lang="en-GB" sz="2400" b="0" i="0" u="none" strike="noStrike" dirty="0">
                          <a:solidFill>
                            <a:srgbClr val="000000"/>
                          </a:solidFill>
                          <a:effectLst/>
                          <a:latin typeface="Calibri"/>
                        </a:rPr>
                        <a:t>1.65</a:t>
                      </a:r>
                    </a:p>
                  </a:txBody>
                  <a:tcPr marL="9525" marR="9525" marT="9525" marB="0" anchor="ctr"/>
                </a:tc>
                <a:tc>
                  <a:txBody>
                    <a:bodyPr/>
                    <a:lstStyle/>
                    <a:p>
                      <a:pPr algn="ctr" fontAlgn="b"/>
                      <a:r>
                        <a:rPr lang="en-GB" sz="2400" b="0" i="0" u="none" strike="noStrike" dirty="0">
                          <a:solidFill>
                            <a:srgbClr val="000000"/>
                          </a:solidFill>
                          <a:effectLst/>
                          <a:latin typeface="Calibri"/>
                        </a:rPr>
                        <a:t>1.64</a:t>
                      </a:r>
                    </a:p>
                  </a:txBody>
                  <a:tcPr marL="9525" marR="9525" marT="9525" marB="0" anchor="ctr"/>
                </a:tc>
                <a:tc>
                  <a:txBody>
                    <a:bodyPr/>
                    <a:lstStyle/>
                    <a:p>
                      <a:pPr algn="ctr" fontAlgn="b"/>
                      <a:r>
                        <a:rPr lang="en-GB" sz="2400" b="0" i="0" u="none" strike="noStrike" dirty="0">
                          <a:solidFill>
                            <a:srgbClr val="000000"/>
                          </a:solidFill>
                          <a:effectLst/>
                          <a:latin typeface="Calibri"/>
                        </a:rPr>
                        <a:t>6.39</a:t>
                      </a:r>
                    </a:p>
                  </a:txBody>
                  <a:tcPr marL="9525" marR="9525" marT="9525" marB="0" anchor="ctr"/>
                </a:tc>
                <a:tc>
                  <a:txBody>
                    <a:bodyPr/>
                    <a:lstStyle/>
                    <a:p>
                      <a:pPr algn="ctr" fontAlgn="b"/>
                      <a:r>
                        <a:rPr lang="en-GB" sz="2400" b="1" i="0" u="none" strike="noStrike" dirty="0">
                          <a:solidFill>
                            <a:srgbClr val="000000"/>
                          </a:solidFill>
                          <a:effectLst/>
                          <a:latin typeface="Calibri"/>
                        </a:rPr>
                        <a:t>7.76</a:t>
                      </a:r>
                    </a:p>
                  </a:txBody>
                  <a:tcPr marL="9525" marR="9525" marT="9525" marB="0" anchor="ctr"/>
                </a:tc>
                <a:tc>
                  <a:txBody>
                    <a:bodyPr/>
                    <a:lstStyle/>
                    <a:p>
                      <a:pPr algn="ctr" fontAlgn="b"/>
                      <a:r>
                        <a:rPr lang="en-GB" sz="2400" b="0" i="0" u="none" strike="noStrike" dirty="0">
                          <a:solidFill>
                            <a:srgbClr val="000000"/>
                          </a:solidFill>
                          <a:effectLst/>
                          <a:latin typeface="Calibri"/>
                        </a:rPr>
                        <a:t>19.31</a:t>
                      </a:r>
                    </a:p>
                  </a:txBody>
                  <a:tcPr marL="9525" marR="9525" marT="9525" marB="0" anchor="ctr"/>
                </a:tc>
                <a:tc>
                  <a:txBody>
                    <a:bodyPr/>
                    <a:lstStyle/>
                    <a:p>
                      <a:pPr algn="ctr" fontAlgn="b"/>
                      <a:r>
                        <a:rPr lang="en-GB" sz="2400" b="1" i="0" u="none" strike="noStrike" dirty="0">
                          <a:solidFill>
                            <a:srgbClr val="000000"/>
                          </a:solidFill>
                          <a:effectLst/>
                          <a:latin typeface="Calibri"/>
                        </a:rPr>
                        <a:t>24.24</a:t>
                      </a:r>
                    </a:p>
                  </a:txBody>
                  <a:tcPr marL="9525" marR="9525" marT="9525" marB="0" anchor="ctr"/>
                </a:tc>
                <a:tc>
                  <a:txBody>
                    <a:bodyPr/>
                    <a:lstStyle/>
                    <a:p>
                      <a:pPr algn="ctr" fontAlgn="b"/>
                      <a:r>
                        <a:rPr lang="en-US" sz="2400" b="0" i="0" u="none" strike="noStrike" dirty="0">
                          <a:solidFill>
                            <a:srgbClr val="000000"/>
                          </a:solidFill>
                          <a:effectLst/>
                          <a:latin typeface="Calibri"/>
                        </a:rPr>
                        <a:t>22.66</a:t>
                      </a:r>
                    </a:p>
                  </a:txBody>
                  <a:tcPr marL="9525" marR="9525" marT="9525" marB="0" anchor="ctr"/>
                </a:tc>
                <a:tc>
                  <a:txBody>
                    <a:bodyPr/>
                    <a:lstStyle/>
                    <a:p>
                      <a:pPr algn="ctr" fontAlgn="b"/>
                      <a:r>
                        <a:rPr lang="en-GB" sz="2400" b="1" i="0" u="none" strike="noStrike" dirty="0">
                          <a:solidFill>
                            <a:srgbClr val="000000"/>
                          </a:solidFill>
                          <a:effectLst/>
                          <a:latin typeface="Calibri"/>
                        </a:rPr>
                        <a:t>28.84</a:t>
                      </a:r>
                    </a:p>
                  </a:txBody>
                  <a:tcPr marL="9525" marR="9525" marT="9525" marB="0" anchor="ctr"/>
                </a:tc>
                <a:tc>
                  <a:txBody>
                    <a:bodyPr/>
                    <a:lstStyle/>
                    <a:p>
                      <a:pPr algn="ctr" fontAlgn="b"/>
                      <a:r>
                        <a:rPr lang="en-GB" sz="2400" b="0" i="0" u="none" strike="noStrike" dirty="0">
                          <a:solidFill>
                            <a:srgbClr val="000000"/>
                          </a:solidFill>
                          <a:effectLst/>
                          <a:latin typeface="Calibri" panose="020F0502020204030204" pitchFamily="34" charset="0"/>
                        </a:rPr>
                        <a:t>46.35</a:t>
                      </a:r>
                    </a:p>
                  </a:txBody>
                  <a:tcPr marL="9525" marR="9525" marT="9525" marB="0" anchor="ctr"/>
                </a:tc>
                <a:tc>
                  <a:txBody>
                    <a:bodyPr/>
                    <a:lstStyle/>
                    <a:p>
                      <a:pPr algn="ctr" fontAlgn="b"/>
                      <a:endParaRPr lang="en-GB" sz="2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20673799"/>
                  </a:ext>
                </a:extLst>
              </a:tr>
              <a:tr h="706176">
                <a:tc>
                  <a:txBody>
                    <a:bodyPr/>
                    <a:lstStyle/>
                    <a:p>
                      <a:pPr algn="ctr" fontAlgn="ctr"/>
                      <a:r>
                        <a:rPr lang="en-GB" sz="2000" b="1" u="none" strike="noStrike" dirty="0">
                          <a:solidFill>
                            <a:schemeClr val="tx1"/>
                          </a:solidFill>
                          <a:effectLst/>
                        </a:rPr>
                        <a:t>AEGON Conservative </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b"/>
                      <a:r>
                        <a:rPr lang="en-GB" sz="2400" b="1" i="0" u="none" strike="noStrike" dirty="0">
                          <a:solidFill>
                            <a:srgbClr val="000000"/>
                          </a:solidFill>
                          <a:effectLst/>
                          <a:latin typeface="Calibri"/>
                        </a:rPr>
                        <a:t>3.94</a:t>
                      </a:r>
                    </a:p>
                  </a:txBody>
                  <a:tcPr marL="9525" marR="9525" marT="9525" marB="0" anchor="ctr"/>
                </a:tc>
                <a:tc>
                  <a:txBody>
                    <a:bodyPr/>
                    <a:lstStyle/>
                    <a:p>
                      <a:pPr algn="ctr" fontAlgn="b"/>
                      <a:r>
                        <a:rPr lang="en-GB" sz="2400" b="0" i="0" u="none" strike="noStrike" dirty="0">
                          <a:solidFill>
                            <a:srgbClr val="000000"/>
                          </a:solidFill>
                          <a:effectLst/>
                          <a:latin typeface="Calibri"/>
                        </a:rPr>
                        <a:t>1.81</a:t>
                      </a:r>
                    </a:p>
                  </a:txBody>
                  <a:tcPr marL="9525" marR="9525" marT="9525" marB="0" anchor="ctr"/>
                </a:tc>
                <a:tc>
                  <a:txBody>
                    <a:bodyPr/>
                    <a:lstStyle/>
                    <a:p>
                      <a:pPr algn="ctr" fontAlgn="b"/>
                      <a:r>
                        <a:rPr lang="en-GB" sz="2400" b="0" i="0" u="none" strike="noStrike" dirty="0">
                          <a:solidFill>
                            <a:srgbClr val="000000"/>
                          </a:solidFill>
                          <a:effectLst/>
                          <a:latin typeface="Calibri"/>
                        </a:rPr>
                        <a:t>1.85</a:t>
                      </a:r>
                    </a:p>
                  </a:txBody>
                  <a:tcPr marL="9525" marR="9525" marT="9525" marB="0" anchor="ctr"/>
                </a:tc>
                <a:tc>
                  <a:txBody>
                    <a:bodyPr/>
                    <a:lstStyle/>
                    <a:p>
                      <a:pPr algn="ctr" fontAlgn="b"/>
                      <a:r>
                        <a:rPr lang="en-GB" sz="2400" b="0" i="0" u="none" strike="noStrike" dirty="0">
                          <a:solidFill>
                            <a:srgbClr val="000000"/>
                          </a:solidFill>
                          <a:effectLst/>
                          <a:latin typeface="Calibri"/>
                        </a:rPr>
                        <a:t>7.30</a:t>
                      </a:r>
                    </a:p>
                  </a:txBody>
                  <a:tcPr marL="9525" marR="9525" marT="9525" marB="0" anchor="ctr"/>
                </a:tc>
                <a:tc>
                  <a:txBody>
                    <a:bodyPr/>
                    <a:lstStyle/>
                    <a:p>
                      <a:pPr algn="ctr" fontAlgn="b"/>
                      <a:r>
                        <a:rPr lang="en-GB" sz="2400" b="1" i="0" u="none" strike="noStrike" dirty="0">
                          <a:solidFill>
                            <a:srgbClr val="000000"/>
                          </a:solidFill>
                          <a:effectLst/>
                          <a:latin typeface="Calibri"/>
                        </a:rPr>
                        <a:t>8.38</a:t>
                      </a:r>
                    </a:p>
                  </a:txBody>
                  <a:tcPr marL="9525" marR="9525" marT="9525" marB="0" anchor="ctr"/>
                </a:tc>
                <a:tc>
                  <a:txBody>
                    <a:bodyPr/>
                    <a:lstStyle/>
                    <a:p>
                      <a:pPr algn="ctr" fontAlgn="b"/>
                      <a:r>
                        <a:rPr lang="en-GB" sz="2400" b="0" i="0" u="none" strike="noStrike" dirty="0">
                          <a:solidFill>
                            <a:srgbClr val="000000"/>
                          </a:solidFill>
                          <a:effectLst/>
                          <a:latin typeface="Calibri"/>
                        </a:rPr>
                        <a:t>21.67</a:t>
                      </a:r>
                    </a:p>
                  </a:txBody>
                  <a:tcPr marL="9525" marR="9525" marT="9525" marB="0" anchor="ctr"/>
                </a:tc>
                <a:tc>
                  <a:txBody>
                    <a:bodyPr/>
                    <a:lstStyle/>
                    <a:p>
                      <a:pPr algn="ctr" fontAlgn="b"/>
                      <a:r>
                        <a:rPr lang="en-GB" sz="2400" b="1" i="0" u="none" strike="noStrike" dirty="0">
                          <a:solidFill>
                            <a:srgbClr val="000000"/>
                          </a:solidFill>
                          <a:effectLst/>
                          <a:latin typeface="Calibri"/>
                        </a:rPr>
                        <a:t>26.75</a:t>
                      </a:r>
                    </a:p>
                  </a:txBody>
                  <a:tcPr marL="9525" marR="9525" marT="9525" marB="0" anchor="ctr"/>
                </a:tc>
                <a:tc>
                  <a:txBody>
                    <a:bodyPr/>
                    <a:lstStyle/>
                    <a:p>
                      <a:pPr algn="ctr" fontAlgn="b"/>
                      <a:r>
                        <a:rPr lang="en-GB" sz="2400" b="0" i="0" u="none" strike="noStrike" dirty="0">
                          <a:solidFill>
                            <a:srgbClr val="000000"/>
                          </a:solidFill>
                          <a:effectLst/>
                          <a:latin typeface="Calibri"/>
                        </a:rPr>
                        <a:t>26.22</a:t>
                      </a:r>
                    </a:p>
                  </a:txBody>
                  <a:tcPr marL="9525" marR="9525" marT="9525" marB="0" anchor="ctr"/>
                </a:tc>
                <a:tc>
                  <a:txBody>
                    <a:bodyPr/>
                    <a:lstStyle/>
                    <a:p>
                      <a:pPr algn="ctr" fontAlgn="b"/>
                      <a:r>
                        <a:rPr lang="en-GB" sz="2400" b="1" i="0" u="none" strike="noStrike" dirty="0">
                          <a:solidFill>
                            <a:srgbClr val="000000"/>
                          </a:solidFill>
                          <a:effectLst/>
                          <a:latin typeface="Calibri"/>
                        </a:rPr>
                        <a:t>34.80</a:t>
                      </a:r>
                    </a:p>
                  </a:txBody>
                  <a:tcPr marL="9525" marR="9525" marT="9525" marB="0" anchor="ctr"/>
                </a:tc>
                <a:tc>
                  <a:txBody>
                    <a:bodyPr/>
                    <a:lstStyle/>
                    <a:p>
                      <a:pPr algn="ctr" fontAlgn="b"/>
                      <a:r>
                        <a:rPr lang="en-GB" sz="2400" b="0" i="0" u="none" strike="noStrike" dirty="0">
                          <a:solidFill>
                            <a:srgbClr val="000000"/>
                          </a:solidFill>
                          <a:effectLst/>
                          <a:latin typeface="Calibri" panose="020F0502020204030204" pitchFamily="34" charset="0"/>
                        </a:rPr>
                        <a:t>55.84</a:t>
                      </a:r>
                    </a:p>
                  </a:txBody>
                  <a:tcPr marL="9525" marR="9525" marT="9525" marB="0" anchor="ctr"/>
                </a:tc>
                <a:tc>
                  <a:txBody>
                    <a:bodyPr/>
                    <a:lstStyle/>
                    <a:p>
                      <a:pPr algn="ctr" fontAlgn="b"/>
                      <a:endParaRPr lang="en-GB" sz="2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866047071"/>
                  </a:ext>
                </a:extLst>
              </a:tr>
              <a:tr h="706176">
                <a:tc>
                  <a:txBody>
                    <a:bodyPr/>
                    <a:lstStyle/>
                    <a:p>
                      <a:pPr algn="ctr" fontAlgn="ctr"/>
                      <a:r>
                        <a:rPr lang="en-GB" sz="2000" b="1" u="none" strike="noStrike" dirty="0">
                          <a:solidFill>
                            <a:schemeClr val="tx1"/>
                          </a:solidFill>
                          <a:effectLst/>
                        </a:rPr>
                        <a:t>AEGON Balanced Low </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b"/>
                      <a:r>
                        <a:rPr lang="en-GB" sz="2400" b="1" i="0" u="none" strike="noStrike" dirty="0">
                          <a:solidFill>
                            <a:srgbClr val="000000"/>
                          </a:solidFill>
                          <a:effectLst/>
                          <a:latin typeface="Calibri"/>
                        </a:rPr>
                        <a:t>4.32</a:t>
                      </a:r>
                    </a:p>
                  </a:txBody>
                  <a:tcPr marL="9525" marR="9525" marT="9525" marB="0" anchor="ctr"/>
                </a:tc>
                <a:tc>
                  <a:txBody>
                    <a:bodyPr/>
                    <a:lstStyle/>
                    <a:p>
                      <a:pPr algn="ctr" fontAlgn="b"/>
                      <a:r>
                        <a:rPr lang="en-GB" sz="2400" b="0" i="0" u="none" strike="noStrike" dirty="0">
                          <a:solidFill>
                            <a:srgbClr val="000000"/>
                          </a:solidFill>
                          <a:effectLst/>
                          <a:latin typeface="Calibri"/>
                        </a:rPr>
                        <a:t>1.99</a:t>
                      </a:r>
                    </a:p>
                  </a:txBody>
                  <a:tcPr marL="9525" marR="9525" marT="9525" marB="0" anchor="ctr"/>
                </a:tc>
                <a:tc>
                  <a:txBody>
                    <a:bodyPr/>
                    <a:lstStyle/>
                    <a:p>
                      <a:pPr algn="ctr" fontAlgn="b"/>
                      <a:r>
                        <a:rPr lang="en-GB" sz="2400" b="0" i="0" u="none" strike="noStrike" dirty="0">
                          <a:solidFill>
                            <a:srgbClr val="000000"/>
                          </a:solidFill>
                          <a:effectLst/>
                          <a:latin typeface="Calibri"/>
                        </a:rPr>
                        <a:t>2.02</a:t>
                      </a:r>
                    </a:p>
                  </a:txBody>
                  <a:tcPr marL="9525" marR="9525" marT="9525" marB="0" anchor="ctr"/>
                </a:tc>
                <a:tc>
                  <a:txBody>
                    <a:bodyPr/>
                    <a:lstStyle/>
                    <a:p>
                      <a:pPr algn="ctr" fontAlgn="b"/>
                      <a:r>
                        <a:rPr lang="en-GB" sz="2400" b="0" i="0" u="none" strike="noStrike" dirty="0">
                          <a:solidFill>
                            <a:srgbClr val="000000"/>
                          </a:solidFill>
                          <a:effectLst/>
                          <a:latin typeface="Calibri"/>
                        </a:rPr>
                        <a:t>7.97</a:t>
                      </a:r>
                    </a:p>
                  </a:txBody>
                  <a:tcPr marL="9525" marR="9525" marT="9525" marB="0" anchor="ctr"/>
                </a:tc>
                <a:tc>
                  <a:txBody>
                    <a:bodyPr/>
                    <a:lstStyle/>
                    <a:p>
                      <a:pPr algn="ctr" fontAlgn="b"/>
                      <a:r>
                        <a:rPr lang="en-GB" sz="2400" b="1" i="0" u="none" strike="noStrike" dirty="0">
                          <a:solidFill>
                            <a:srgbClr val="000000"/>
                          </a:solidFill>
                          <a:effectLst/>
                          <a:latin typeface="Calibri"/>
                        </a:rPr>
                        <a:t>8.71</a:t>
                      </a:r>
                    </a:p>
                  </a:txBody>
                  <a:tcPr marL="9525" marR="9525" marT="9525" marB="0" anchor="ctr"/>
                </a:tc>
                <a:tc>
                  <a:txBody>
                    <a:bodyPr/>
                    <a:lstStyle/>
                    <a:p>
                      <a:pPr algn="ctr" fontAlgn="b"/>
                      <a:r>
                        <a:rPr lang="en-GB" sz="2400" b="0" i="0" u="none" strike="noStrike" dirty="0">
                          <a:solidFill>
                            <a:srgbClr val="000000"/>
                          </a:solidFill>
                          <a:effectLst/>
                          <a:latin typeface="Calibri"/>
                        </a:rPr>
                        <a:t>23.57</a:t>
                      </a:r>
                    </a:p>
                  </a:txBody>
                  <a:tcPr marL="9525" marR="9525" marT="9525" marB="0" anchor="ctr"/>
                </a:tc>
                <a:tc>
                  <a:txBody>
                    <a:bodyPr/>
                    <a:lstStyle/>
                    <a:p>
                      <a:pPr algn="ctr" fontAlgn="b"/>
                      <a:r>
                        <a:rPr lang="en-GB" sz="2400" b="1" i="0" u="none" strike="noStrike" dirty="0">
                          <a:solidFill>
                            <a:srgbClr val="000000"/>
                          </a:solidFill>
                          <a:effectLst/>
                          <a:latin typeface="Calibri"/>
                        </a:rPr>
                        <a:t>28.79</a:t>
                      </a:r>
                    </a:p>
                  </a:txBody>
                  <a:tcPr marL="9525" marR="9525" marT="9525" marB="0" anchor="ctr"/>
                </a:tc>
                <a:tc>
                  <a:txBody>
                    <a:bodyPr/>
                    <a:lstStyle/>
                    <a:p>
                      <a:pPr algn="ctr" fontAlgn="b"/>
                      <a:r>
                        <a:rPr lang="en-GB" sz="2400" b="0" i="0" u="none" strike="noStrike" dirty="0">
                          <a:solidFill>
                            <a:srgbClr val="000000"/>
                          </a:solidFill>
                          <a:effectLst/>
                          <a:latin typeface="Calibri"/>
                        </a:rPr>
                        <a:t>29.59</a:t>
                      </a:r>
                    </a:p>
                  </a:txBody>
                  <a:tcPr marL="9525" marR="9525" marT="9525" marB="0" anchor="ctr"/>
                </a:tc>
                <a:tc>
                  <a:txBody>
                    <a:bodyPr/>
                    <a:lstStyle/>
                    <a:p>
                      <a:pPr algn="ctr" fontAlgn="b"/>
                      <a:r>
                        <a:rPr lang="en-GB" sz="2400" b="1" i="0" u="none" strike="noStrike" dirty="0">
                          <a:solidFill>
                            <a:srgbClr val="000000"/>
                          </a:solidFill>
                          <a:effectLst/>
                          <a:latin typeface="Calibri"/>
                        </a:rPr>
                        <a:t>40.67</a:t>
                      </a:r>
                    </a:p>
                  </a:txBody>
                  <a:tcPr marL="9525" marR="9525" marT="9525" marB="0" anchor="ctr"/>
                </a:tc>
                <a:tc>
                  <a:txBody>
                    <a:bodyPr/>
                    <a:lstStyle/>
                    <a:p>
                      <a:pPr algn="ctr" fontAlgn="b"/>
                      <a:r>
                        <a:rPr lang="en-GB" sz="2400" b="0" i="0" u="none" strike="noStrike" dirty="0">
                          <a:solidFill>
                            <a:srgbClr val="000000"/>
                          </a:solidFill>
                          <a:effectLst/>
                          <a:latin typeface="Calibri" panose="020F0502020204030204" pitchFamily="34" charset="0"/>
                        </a:rPr>
                        <a:t>65.02</a:t>
                      </a:r>
                    </a:p>
                  </a:txBody>
                  <a:tcPr marL="9525" marR="9525" marT="9525" marB="0" anchor="ctr"/>
                </a:tc>
                <a:tc>
                  <a:txBody>
                    <a:bodyPr/>
                    <a:lstStyle/>
                    <a:p>
                      <a:pPr algn="ctr" fontAlgn="b"/>
                      <a:endParaRPr lang="en-GB" sz="2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21211079"/>
                  </a:ext>
                </a:extLst>
              </a:tr>
              <a:tr h="706176">
                <a:tc>
                  <a:txBody>
                    <a:bodyPr/>
                    <a:lstStyle/>
                    <a:p>
                      <a:pPr algn="ctr" fontAlgn="ctr"/>
                      <a:r>
                        <a:rPr lang="en-GB" sz="2000" b="1" u="none" strike="noStrike" dirty="0">
                          <a:solidFill>
                            <a:schemeClr val="tx1"/>
                          </a:solidFill>
                          <a:effectLst/>
                        </a:rPr>
                        <a:t>AEGON Balanced Medium </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b"/>
                      <a:r>
                        <a:rPr lang="en-GB" sz="2400" b="1" i="0" u="none" strike="noStrike" dirty="0">
                          <a:solidFill>
                            <a:srgbClr val="000000"/>
                          </a:solidFill>
                          <a:effectLst/>
                          <a:latin typeface="Calibri"/>
                        </a:rPr>
                        <a:t>4.54</a:t>
                      </a:r>
                    </a:p>
                  </a:txBody>
                  <a:tcPr marL="9525" marR="9525" marT="9525" marB="0" anchor="ctr"/>
                </a:tc>
                <a:tc>
                  <a:txBody>
                    <a:bodyPr/>
                    <a:lstStyle/>
                    <a:p>
                      <a:pPr algn="ctr" fontAlgn="b"/>
                      <a:r>
                        <a:rPr lang="en-GB" sz="2400" b="0" i="0" u="none" strike="noStrike" dirty="0">
                          <a:solidFill>
                            <a:srgbClr val="000000"/>
                          </a:solidFill>
                          <a:effectLst/>
                          <a:latin typeface="Calibri"/>
                        </a:rPr>
                        <a:t>2.05</a:t>
                      </a:r>
                    </a:p>
                  </a:txBody>
                  <a:tcPr marL="9525" marR="9525" marT="9525" marB="0" anchor="ctr"/>
                </a:tc>
                <a:tc>
                  <a:txBody>
                    <a:bodyPr/>
                    <a:lstStyle/>
                    <a:p>
                      <a:pPr algn="ctr" fontAlgn="b"/>
                      <a:r>
                        <a:rPr lang="en-GB" sz="2400" b="0" i="0" u="none" strike="noStrike" dirty="0">
                          <a:solidFill>
                            <a:srgbClr val="000000"/>
                          </a:solidFill>
                          <a:effectLst/>
                          <a:latin typeface="Calibri"/>
                        </a:rPr>
                        <a:t>2.12</a:t>
                      </a:r>
                    </a:p>
                  </a:txBody>
                  <a:tcPr marL="9525" marR="9525" marT="9525" marB="0" anchor="ctr"/>
                </a:tc>
                <a:tc>
                  <a:txBody>
                    <a:bodyPr/>
                    <a:lstStyle/>
                    <a:p>
                      <a:pPr algn="ctr" fontAlgn="b"/>
                      <a:r>
                        <a:rPr lang="en-GB" sz="2400" b="0" i="0" u="none" strike="noStrike" dirty="0">
                          <a:solidFill>
                            <a:srgbClr val="000000"/>
                          </a:solidFill>
                          <a:effectLst/>
                          <a:latin typeface="Calibri"/>
                        </a:rPr>
                        <a:t>8.44</a:t>
                      </a:r>
                    </a:p>
                  </a:txBody>
                  <a:tcPr marL="9525" marR="9525" marT="9525" marB="0" anchor="ctr"/>
                </a:tc>
                <a:tc>
                  <a:txBody>
                    <a:bodyPr/>
                    <a:lstStyle/>
                    <a:p>
                      <a:pPr algn="ctr" fontAlgn="b"/>
                      <a:r>
                        <a:rPr lang="en-GB" sz="2400" b="1" i="0" u="none" strike="noStrike" dirty="0">
                          <a:solidFill>
                            <a:srgbClr val="000000"/>
                          </a:solidFill>
                          <a:effectLst/>
                          <a:latin typeface="Calibri"/>
                        </a:rPr>
                        <a:t>8.67</a:t>
                      </a:r>
                    </a:p>
                  </a:txBody>
                  <a:tcPr marL="9525" marR="9525" marT="9525" marB="0" anchor="ctr"/>
                </a:tc>
                <a:tc>
                  <a:txBody>
                    <a:bodyPr/>
                    <a:lstStyle/>
                    <a:p>
                      <a:pPr algn="ctr" fontAlgn="b"/>
                      <a:r>
                        <a:rPr lang="en-GB" sz="2400" b="0" i="0" u="none" strike="noStrike" dirty="0">
                          <a:solidFill>
                            <a:srgbClr val="000000"/>
                          </a:solidFill>
                          <a:effectLst/>
                          <a:latin typeface="Calibri"/>
                        </a:rPr>
                        <a:t>25.17</a:t>
                      </a:r>
                    </a:p>
                  </a:txBody>
                  <a:tcPr marL="9525" marR="9525" marT="9525" marB="0" anchor="ctr"/>
                </a:tc>
                <a:tc>
                  <a:txBody>
                    <a:bodyPr/>
                    <a:lstStyle/>
                    <a:p>
                      <a:pPr algn="ctr" fontAlgn="b"/>
                      <a:r>
                        <a:rPr lang="en-GB" sz="2400" b="1" i="0" u="none" strike="noStrike" dirty="0">
                          <a:solidFill>
                            <a:srgbClr val="000000"/>
                          </a:solidFill>
                          <a:effectLst/>
                          <a:latin typeface="Calibri"/>
                        </a:rPr>
                        <a:t>30.79</a:t>
                      </a:r>
                    </a:p>
                  </a:txBody>
                  <a:tcPr marL="9525" marR="9525" marT="9525" marB="0" anchor="ctr"/>
                </a:tc>
                <a:tc>
                  <a:txBody>
                    <a:bodyPr/>
                    <a:lstStyle/>
                    <a:p>
                      <a:pPr algn="ctr" fontAlgn="b"/>
                      <a:r>
                        <a:rPr lang="en-GB" sz="2400" b="0" i="0" u="none" strike="noStrike" dirty="0">
                          <a:solidFill>
                            <a:srgbClr val="000000"/>
                          </a:solidFill>
                          <a:effectLst/>
                          <a:latin typeface="Calibri"/>
                        </a:rPr>
                        <a:t>33.10</a:t>
                      </a:r>
                    </a:p>
                  </a:txBody>
                  <a:tcPr marL="9525" marR="9525" marT="9525" marB="0" anchor="ctr"/>
                </a:tc>
                <a:tc>
                  <a:txBody>
                    <a:bodyPr/>
                    <a:lstStyle/>
                    <a:p>
                      <a:pPr algn="ctr" fontAlgn="b"/>
                      <a:r>
                        <a:rPr lang="en-GB" sz="2400" b="1" i="0" u="none" strike="noStrike" dirty="0">
                          <a:solidFill>
                            <a:srgbClr val="000000"/>
                          </a:solidFill>
                          <a:effectLst/>
                          <a:latin typeface="Calibri"/>
                        </a:rPr>
                        <a:t>47.32</a:t>
                      </a:r>
                    </a:p>
                  </a:txBody>
                  <a:tcPr marL="9525" marR="9525" marT="9525" marB="0" anchor="ctr"/>
                </a:tc>
                <a:tc>
                  <a:txBody>
                    <a:bodyPr/>
                    <a:lstStyle/>
                    <a:p>
                      <a:pPr algn="ctr" fontAlgn="b"/>
                      <a:r>
                        <a:rPr lang="en-GB" sz="2400" b="0" i="0" u="none" strike="noStrike" dirty="0">
                          <a:solidFill>
                            <a:srgbClr val="000000"/>
                          </a:solidFill>
                          <a:effectLst/>
                          <a:latin typeface="Calibri" panose="020F0502020204030204" pitchFamily="34" charset="0"/>
                        </a:rPr>
                        <a:t>75.46</a:t>
                      </a:r>
                    </a:p>
                  </a:txBody>
                  <a:tcPr marL="9525" marR="9525" marT="9525" marB="0" anchor="ctr"/>
                </a:tc>
                <a:tc>
                  <a:txBody>
                    <a:bodyPr/>
                    <a:lstStyle/>
                    <a:p>
                      <a:pPr algn="ctr" fontAlgn="b"/>
                      <a:endParaRPr lang="en-GB" sz="2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852088736"/>
                  </a:ext>
                </a:extLst>
              </a:tr>
              <a:tr h="706176">
                <a:tc>
                  <a:txBody>
                    <a:bodyPr/>
                    <a:lstStyle/>
                    <a:p>
                      <a:pPr algn="ctr" fontAlgn="ctr"/>
                      <a:r>
                        <a:rPr lang="en-GB" sz="2000" b="1" u="none" strike="noStrike" dirty="0">
                          <a:solidFill>
                            <a:schemeClr val="tx1"/>
                          </a:solidFill>
                          <a:effectLst/>
                        </a:rPr>
                        <a:t>AEGON Balanced High </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b"/>
                      <a:r>
                        <a:rPr lang="en-GB" sz="2400" b="1" i="0" u="none" strike="noStrike" dirty="0">
                          <a:solidFill>
                            <a:srgbClr val="000000"/>
                          </a:solidFill>
                          <a:effectLst/>
                          <a:latin typeface="Calibri"/>
                        </a:rPr>
                        <a:t>4.78</a:t>
                      </a:r>
                    </a:p>
                  </a:txBody>
                  <a:tcPr marL="9525" marR="9525" marT="9525" marB="0" anchor="ctr"/>
                </a:tc>
                <a:tc>
                  <a:txBody>
                    <a:bodyPr/>
                    <a:lstStyle/>
                    <a:p>
                      <a:pPr algn="ctr" fontAlgn="b"/>
                      <a:r>
                        <a:rPr lang="en-GB" sz="2400" b="0" i="0" u="none" strike="noStrike" dirty="0">
                          <a:solidFill>
                            <a:srgbClr val="000000"/>
                          </a:solidFill>
                          <a:effectLst/>
                          <a:latin typeface="Calibri"/>
                        </a:rPr>
                        <a:t>2.19</a:t>
                      </a:r>
                    </a:p>
                  </a:txBody>
                  <a:tcPr marL="9525" marR="9525" marT="9525" marB="0" anchor="ctr"/>
                </a:tc>
                <a:tc>
                  <a:txBody>
                    <a:bodyPr/>
                    <a:lstStyle/>
                    <a:p>
                      <a:pPr algn="ctr" fontAlgn="b"/>
                      <a:r>
                        <a:rPr lang="en-GB" sz="2400" b="0" i="0" u="none" strike="noStrike" dirty="0">
                          <a:solidFill>
                            <a:srgbClr val="000000"/>
                          </a:solidFill>
                          <a:effectLst/>
                          <a:latin typeface="Calibri"/>
                        </a:rPr>
                        <a:t>2.24</a:t>
                      </a:r>
                    </a:p>
                  </a:txBody>
                  <a:tcPr marL="9525" marR="9525" marT="9525" marB="0" anchor="ctr"/>
                </a:tc>
                <a:tc>
                  <a:txBody>
                    <a:bodyPr/>
                    <a:lstStyle/>
                    <a:p>
                      <a:pPr algn="ctr" fontAlgn="b"/>
                      <a:r>
                        <a:rPr lang="en-GB" sz="2400" b="0" i="0" u="none" strike="noStrike" dirty="0">
                          <a:solidFill>
                            <a:srgbClr val="000000"/>
                          </a:solidFill>
                          <a:effectLst/>
                          <a:latin typeface="Calibri"/>
                        </a:rPr>
                        <a:t>8.92</a:t>
                      </a:r>
                    </a:p>
                  </a:txBody>
                  <a:tcPr marL="9525" marR="9525" marT="9525" marB="0" anchor="ctr"/>
                </a:tc>
                <a:tc>
                  <a:txBody>
                    <a:bodyPr/>
                    <a:lstStyle/>
                    <a:p>
                      <a:pPr algn="ctr" fontAlgn="b"/>
                      <a:r>
                        <a:rPr lang="en-GB" sz="2400" b="1" i="0" u="none" strike="noStrike" dirty="0">
                          <a:solidFill>
                            <a:srgbClr val="000000"/>
                          </a:solidFill>
                          <a:effectLst/>
                          <a:latin typeface="Calibri"/>
                        </a:rPr>
                        <a:t>9.22</a:t>
                      </a:r>
                    </a:p>
                  </a:txBody>
                  <a:tcPr marL="9525" marR="9525" marT="9525" marB="0" anchor="ctr"/>
                </a:tc>
                <a:tc>
                  <a:txBody>
                    <a:bodyPr/>
                    <a:lstStyle/>
                    <a:p>
                      <a:pPr algn="ctr" fontAlgn="b"/>
                      <a:r>
                        <a:rPr lang="en-GB" sz="2400" b="0" i="0" u="none" strike="noStrike" dirty="0">
                          <a:solidFill>
                            <a:srgbClr val="000000"/>
                          </a:solidFill>
                          <a:effectLst/>
                          <a:latin typeface="Calibri"/>
                        </a:rPr>
                        <a:t>26.75</a:t>
                      </a:r>
                    </a:p>
                  </a:txBody>
                  <a:tcPr marL="9525" marR="9525" marT="9525" marB="0" anchor="ctr"/>
                </a:tc>
                <a:tc>
                  <a:txBody>
                    <a:bodyPr/>
                    <a:lstStyle/>
                    <a:p>
                      <a:pPr algn="ctr" fontAlgn="b"/>
                      <a:r>
                        <a:rPr lang="en-GB" sz="2400" b="1" i="0" u="none" strike="noStrike" dirty="0">
                          <a:solidFill>
                            <a:srgbClr val="000000"/>
                          </a:solidFill>
                          <a:effectLst/>
                          <a:latin typeface="Calibri"/>
                        </a:rPr>
                        <a:t>32.58</a:t>
                      </a:r>
                    </a:p>
                  </a:txBody>
                  <a:tcPr marL="9525" marR="9525" marT="9525" marB="0" anchor="ctr"/>
                </a:tc>
                <a:tc>
                  <a:txBody>
                    <a:bodyPr/>
                    <a:lstStyle/>
                    <a:p>
                      <a:pPr algn="ctr" fontAlgn="b"/>
                      <a:r>
                        <a:rPr lang="en-GB" sz="2400" b="0" i="0" u="none" strike="noStrike" dirty="0">
                          <a:solidFill>
                            <a:srgbClr val="000000"/>
                          </a:solidFill>
                          <a:effectLst/>
                          <a:latin typeface="Calibri"/>
                        </a:rPr>
                        <a:t>36.34</a:t>
                      </a:r>
                    </a:p>
                  </a:txBody>
                  <a:tcPr marL="9525" marR="9525" marT="9525" marB="0" anchor="ctr"/>
                </a:tc>
                <a:tc>
                  <a:txBody>
                    <a:bodyPr/>
                    <a:lstStyle/>
                    <a:p>
                      <a:pPr algn="ctr" fontAlgn="b"/>
                      <a:r>
                        <a:rPr lang="en-GB" sz="2400" b="1" i="0" u="none" strike="noStrike" dirty="0">
                          <a:solidFill>
                            <a:srgbClr val="000000"/>
                          </a:solidFill>
                          <a:effectLst/>
                          <a:latin typeface="Calibri"/>
                        </a:rPr>
                        <a:t>52.97</a:t>
                      </a:r>
                    </a:p>
                  </a:txBody>
                  <a:tcPr marL="9525" marR="9525" marT="9525" marB="0" anchor="ctr"/>
                </a:tc>
                <a:tc>
                  <a:txBody>
                    <a:bodyPr/>
                    <a:lstStyle/>
                    <a:p>
                      <a:pPr algn="ctr" fontAlgn="b"/>
                      <a:r>
                        <a:rPr lang="en-GB" sz="2400" b="0" i="0" u="none" strike="noStrike" dirty="0">
                          <a:solidFill>
                            <a:srgbClr val="000000"/>
                          </a:solidFill>
                          <a:effectLst/>
                          <a:latin typeface="Calibri" panose="020F0502020204030204" pitchFamily="34" charset="0"/>
                        </a:rPr>
                        <a:t>84.00</a:t>
                      </a:r>
                    </a:p>
                  </a:txBody>
                  <a:tcPr marL="9525" marR="9525" marT="9525" marB="0" anchor="ctr"/>
                </a:tc>
                <a:tc>
                  <a:txBody>
                    <a:bodyPr/>
                    <a:lstStyle/>
                    <a:p>
                      <a:pPr algn="ctr" fontAlgn="b"/>
                      <a:endParaRPr lang="en-GB" sz="2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71234709"/>
                  </a:ext>
                </a:extLst>
              </a:tr>
              <a:tr h="706176">
                <a:tc>
                  <a:txBody>
                    <a:bodyPr/>
                    <a:lstStyle/>
                    <a:p>
                      <a:pPr algn="ctr" fontAlgn="ctr"/>
                      <a:r>
                        <a:rPr lang="en-GB" sz="2000" b="1" u="none" strike="noStrike" dirty="0">
                          <a:solidFill>
                            <a:schemeClr val="tx1"/>
                          </a:solidFill>
                          <a:effectLst/>
                        </a:rPr>
                        <a:t>AEGON Capital Growth </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b"/>
                      <a:r>
                        <a:rPr lang="en-GB" sz="2400" b="1" i="0" u="none" strike="noStrike" dirty="0">
                          <a:solidFill>
                            <a:srgbClr val="000000"/>
                          </a:solidFill>
                          <a:effectLst/>
                          <a:latin typeface="Calibri"/>
                        </a:rPr>
                        <a:t>5.01</a:t>
                      </a:r>
                    </a:p>
                  </a:txBody>
                  <a:tcPr marL="9525" marR="9525" marT="9525" marB="0" anchor="ctr"/>
                </a:tc>
                <a:tc>
                  <a:txBody>
                    <a:bodyPr/>
                    <a:lstStyle/>
                    <a:p>
                      <a:pPr algn="ctr" fontAlgn="b"/>
                      <a:r>
                        <a:rPr lang="en-GB" sz="2400" b="0" i="0" u="none" strike="noStrike" dirty="0">
                          <a:solidFill>
                            <a:srgbClr val="000000"/>
                          </a:solidFill>
                          <a:effectLst/>
                          <a:latin typeface="Calibri"/>
                        </a:rPr>
                        <a:t>2.31</a:t>
                      </a:r>
                    </a:p>
                  </a:txBody>
                  <a:tcPr marL="9525" marR="9525" marT="9525" marB="0" anchor="ctr"/>
                </a:tc>
                <a:tc>
                  <a:txBody>
                    <a:bodyPr/>
                    <a:lstStyle/>
                    <a:p>
                      <a:pPr algn="ctr" fontAlgn="b"/>
                      <a:r>
                        <a:rPr lang="en-GB" sz="2400" b="0" i="0" u="none" strike="noStrike" dirty="0">
                          <a:solidFill>
                            <a:srgbClr val="000000"/>
                          </a:solidFill>
                          <a:effectLst/>
                          <a:latin typeface="Calibri"/>
                        </a:rPr>
                        <a:t>2.37</a:t>
                      </a:r>
                    </a:p>
                  </a:txBody>
                  <a:tcPr marL="9525" marR="9525" marT="9525" marB="0" anchor="ctr"/>
                </a:tc>
                <a:tc>
                  <a:txBody>
                    <a:bodyPr/>
                    <a:lstStyle/>
                    <a:p>
                      <a:pPr algn="ctr" fontAlgn="b"/>
                      <a:r>
                        <a:rPr lang="en-GB" sz="2400" b="0" i="0" u="none" strike="noStrike" dirty="0">
                          <a:solidFill>
                            <a:srgbClr val="000000"/>
                          </a:solidFill>
                          <a:effectLst/>
                          <a:latin typeface="Calibri"/>
                        </a:rPr>
                        <a:t>9.32</a:t>
                      </a:r>
                    </a:p>
                  </a:txBody>
                  <a:tcPr marL="9525" marR="9525" marT="9525" marB="0" anchor="ctr"/>
                </a:tc>
                <a:tc>
                  <a:txBody>
                    <a:bodyPr/>
                    <a:lstStyle/>
                    <a:p>
                      <a:pPr algn="ctr" fontAlgn="b"/>
                      <a:r>
                        <a:rPr lang="en-GB" sz="2400" b="1" i="0" u="none" strike="noStrike" dirty="0">
                          <a:solidFill>
                            <a:srgbClr val="000000"/>
                          </a:solidFill>
                          <a:effectLst/>
                          <a:latin typeface="Calibri"/>
                        </a:rPr>
                        <a:t>9.32</a:t>
                      </a:r>
                    </a:p>
                  </a:txBody>
                  <a:tcPr marL="9525" marR="9525" marT="9525" marB="0" anchor="ctr"/>
                </a:tc>
                <a:tc>
                  <a:txBody>
                    <a:bodyPr/>
                    <a:lstStyle/>
                    <a:p>
                      <a:pPr algn="ctr" fontAlgn="b"/>
                      <a:r>
                        <a:rPr lang="en-GB" sz="2400" b="0" i="0" u="none" strike="noStrike" dirty="0">
                          <a:solidFill>
                            <a:srgbClr val="000000"/>
                          </a:solidFill>
                          <a:effectLst/>
                          <a:latin typeface="Calibri"/>
                        </a:rPr>
                        <a:t>28.04</a:t>
                      </a:r>
                    </a:p>
                  </a:txBody>
                  <a:tcPr marL="9525" marR="9525" marT="9525" marB="0" anchor="ctr"/>
                </a:tc>
                <a:tc>
                  <a:txBody>
                    <a:bodyPr/>
                    <a:lstStyle/>
                    <a:p>
                      <a:pPr algn="ctr" fontAlgn="b"/>
                      <a:r>
                        <a:rPr lang="en-GB" sz="2400" b="1" i="0" u="none" strike="noStrike" dirty="0">
                          <a:solidFill>
                            <a:srgbClr val="000000"/>
                          </a:solidFill>
                          <a:effectLst/>
                          <a:latin typeface="Calibri"/>
                        </a:rPr>
                        <a:t>34.04</a:t>
                      </a:r>
                    </a:p>
                  </a:txBody>
                  <a:tcPr marL="9525" marR="9525" marT="9525" marB="0" anchor="ctr"/>
                </a:tc>
                <a:tc>
                  <a:txBody>
                    <a:bodyPr/>
                    <a:lstStyle/>
                    <a:p>
                      <a:pPr algn="ctr" fontAlgn="b"/>
                      <a:r>
                        <a:rPr lang="en-GB" sz="2400" b="0" i="0" u="none" strike="noStrike" dirty="0">
                          <a:solidFill>
                            <a:srgbClr val="000000"/>
                          </a:solidFill>
                          <a:effectLst/>
                          <a:latin typeface="Calibri"/>
                        </a:rPr>
                        <a:t>39.20</a:t>
                      </a:r>
                    </a:p>
                  </a:txBody>
                  <a:tcPr marL="9525" marR="9525" marT="9525" marB="0" anchor="ctr"/>
                </a:tc>
                <a:tc>
                  <a:txBody>
                    <a:bodyPr/>
                    <a:lstStyle/>
                    <a:p>
                      <a:pPr algn="ctr" fontAlgn="b"/>
                      <a:r>
                        <a:rPr lang="en-GB" sz="2400" b="1" i="0" u="none" strike="noStrike" dirty="0">
                          <a:solidFill>
                            <a:srgbClr val="000000"/>
                          </a:solidFill>
                          <a:effectLst/>
                          <a:latin typeface="Calibri"/>
                        </a:rPr>
                        <a:t>58.27</a:t>
                      </a:r>
                    </a:p>
                  </a:txBody>
                  <a:tcPr marL="9525" marR="9525" marT="9525" marB="0" anchor="ctr"/>
                </a:tc>
                <a:tc>
                  <a:txBody>
                    <a:bodyPr/>
                    <a:lstStyle/>
                    <a:p>
                      <a:pPr algn="ctr" fontAlgn="b"/>
                      <a:r>
                        <a:rPr lang="en-GB" sz="2400" b="0" i="0" u="none" strike="noStrike" dirty="0">
                          <a:solidFill>
                            <a:srgbClr val="000000"/>
                          </a:solidFill>
                          <a:effectLst/>
                          <a:latin typeface="Calibri" panose="020F0502020204030204" pitchFamily="34" charset="0"/>
                        </a:rPr>
                        <a:t>91.60</a:t>
                      </a:r>
                    </a:p>
                  </a:txBody>
                  <a:tcPr marL="9525" marR="9525" marT="9525" marB="0" anchor="ctr"/>
                </a:tc>
                <a:tc>
                  <a:txBody>
                    <a:bodyPr/>
                    <a:lstStyle/>
                    <a:p>
                      <a:pPr algn="ctr" fontAlgn="b"/>
                      <a:endParaRPr lang="en-GB" sz="2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551888302"/>
                  </a:ext>
                </a:extLst>
              </a:tr>
              <a:tr h="706176">
                <a:tc>
                  <a:txBody>
                    <a:bodyPr/>
                    <a:lstStyle/>
                    <a:p>
                      <a:pPr algn="ctr" fontAlgn="ctr"/>
                      <a:r>
                        <a:rPr lang="en-GB" sz="2000" b="1" u="none" strike="noStrike" dirty="0">
                          <a:solidFill>
                            <a:schemeClr val="tx1"/>
                          </a:solidFill>
                          <a:effectLst/>
                        </a:rPr>
                        <a:t>AEGON Adventurous </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b"/>
                      <a:r>
                        <a:rPr lang="en-GB" sz="2400" b="1" i="0" u="none" strike="noStrike" dirty="0">
                          <a:solidFill>
                            <a:srgbClr val="000000"/>
                          </a:solidFill>
                          <a:effectLst/>
                          <a:latin typeface="Calibri"/>
                        </a:rPr>
                        <a:t>5.19</a:t>
                      </a:r>
                    </a:p>
                  </a:txBody>
                  <a:tcPr marL="9525" marR="9525" marT="9525" marB="0" anchor="ctr"/>
                </a:tc>
                <a:tc>
                  <a:txBody>
                    <a:bodyPr/>
                    <a:lstStyle/>
                    <a:p>
                      <a:pPr algn="ctr" fontAlgn="b"/>
                      <a:r>
                        <a:rPr lang="en-GB" sz="2400" b="0" i="0" u="none" strike="noStrike" dirty="0">
                          <a:solidFill>
                            <a:srgbClr val="000000"/>
                          </a:solidFill>
                          <a:effectLst/>
                          <a:latin typeface="Calibri"/>
                        </a:rPr>
                        <a:t>2.40</a:t>
                      </a:r>
                    </a:p>
                  </a:txBody>
                  <a:tcPr marL="9525" marR="9525" marT="9525" marB="0" anchor="ctr"/>
                </a:tc>
                <a:tc>
                  <a:txBody>
                    <a:bodyPr/>
                    <a:lstStyle/>
                    <a:p>
                      <a:pPr algn="ctr" fontAlgn="b"/>
                      <a:r>
                        <a:rPr lang="en-GB" sz="2400" b="0" i="0" u="none" strike="noStrike" dirty="0">
                          <a:solidFill>
                            <a:srgbClr val="000000"/>
                          </a:solidFill>
                          <a:effectLst/>
                          <a:latin typeface="Calibri"/>
                        </a:rPr>
                        <a:t>2.48</a:t>
                      </a:r>
                    </a:p>
                  </a:txBody>
                  <a:tcPr marL="9525" marR="9525" marT="9525" marB="0" anchor="ctr"/>
                </a:tc>
                <a:tc>
                  <a:txBody>
                    <a:bodyPr/>
                    <a:lstStyle/>
                    <a:p>
                      <a:pPr algn="ctr" fontAlgn="b"/>
                      <a:r>
                        <a:rPr lang="en-GB" sz="2400" b="0" i="0" u="none" strike="noStrike" dirty="0">
                          <a:solidFill>
                            <a:srgbClr val="000000"/>
                          </a:solidFill>
                          <a:effectLst/>
                          <a:latin typeface="Calibri"/>
                        </a:rPr>
                        <a:t>9.66</a:t>
                      </a:r>
                    </a:p>
                  </a:txBody>
                  <a:tcPr marL="9525" marR="9525" marT="9525" marB="0" anchor="ctr"/>
                </a:tc>
                <a:tc>
                  <a:txBody>
                    <a:bodyPr/>
                    <a:lstStyle/>
                    <a:p>
                      <a:pPr algn="ctr" fontAlgn="b"/>
                      <a:r>
                        <a:rPr lang="en-GB" sz="2400" b="1" i="0" u="none" strike="noStrike" dirty="0">
                          <a:solidFill>
                            <a:srgbClr val="000000"/>
                          </a:solidFill>
                          <a:effectLst/>
                          <a:latin typeface="Calibri"/>
                        </a:rPr>
                        <a:t>9.47</a:t>
                      </a:r>
                    </a:p>
                  </a:txBody>
                  <a:tcPr marL="9525" marR="9525" marT="9525" marB="0" anchor="ctr"/>
                </a:tc>
                <a:tc>
                  <a:txBody>
                    <a:bodyPr/>
                    <a:lstStyle/>
                    <a:p>
                      <a:pPr algn="ctr" fontAlgn="b"/>
                      <a:r>
                        <a:rPr lang="en-GB" sz="2400" b="0" i="0" u="none" strike="noStrike" dirty="0">
                          <a:solidFill>
                            <a:srgbClr val="000000"/>
                          </a:solidFill>
                          <a:effectLst/>
                          <a:latin typeface="Calibri"/>
                        </a:rPr>
                        <a:t>29.18</a:t>
                      </a:r>
                    </a:p>
                  </a:txBody>
                  <a:tcPr marL="9525" marR="9525" marT="9525" marB="0" anchor="ctr"/>
                </a:tc>
                <a:tc>
                  <a:txBody>
                    <a:bodyPr/>
                    <a:lstStyle/>
                    <a:p>
                      <a:pPr algn="ctr" fontAlgn="b"/>
                      <a:r>
                        <a:rPr lang="en-GB" sz="2400" b="1" i="0" u="none" strike="noStrike" dirty="0">
                          <a:solidFill>
                            <a:srgbClr val="000000"/>
                          </a:solidFill>
                          <a:effectLst/>
                          <a:latin typeface="Calibri"/>
                        </a:rPr>
                        <a:t>35.31</a:t>
                      </a:r>
                    </a:p>
                  </a:txBody>
                  <a:tcPr marL="9525" marR="9525" marT="9525" marB="0" anchor="ctr"/>
                </a:tc>
                <a:tc>
                  <a:txBody>
                    <a:bodyPr/>
                    <a:lstStyle/>
                    <a:p>
                      <a:pPr algn="ctr" fontAlgn="b"/>
                      <a:r>
                        <a:rPr lang="en-GB" sz="2400" b="0" i="0" u="none" strike="noStrike" dirty="0">
                          <a:solidFill>
                            <a:srgbClr val="000000"/>
                          </a:solidFill>
                          <a:effectLst/>
                          <a:latin typeface="Calibri"/>
                        </a:rPr>
                        <a:t>41.81</a:t>
                      </a:r>
                    </a:p>
                  </a:txBody>
                  <a:tcPr marL="9525" marR="9525" marT="9525" marB="0" anchor="ctr"/>
                </a:tc>
                <a:tc>
                  <a:txBody>
                    <a:bodyPr/>
                    <a:lstStyle/>
                    <a:p>
                      <a:pPr algn="ctr" fontAlgn="b"/>
                      <a:r>
                        <a:rPr lang="en-GB" sz="2400" b="1" i="0" u="none" strike="noStrike" dirty="0">
                          <a:solidFill>
                            <a:srgbClr val="000000"/>
                          </a:solidFill>
                          <a:effectLst/>
                          <a:latin typeface="Calibri"/>
                        </a:rPr>
                        <a:t>63.25</a:t>
                      </a:r>
                    </a:p>
                  </a:txBody>
                  <a:tcPr marL="9525" marR="9525" marT="9525" marB="0" anchor="ctr"/>
                </a:tc>
                <a:tc>
                  <a:txBody>
                    <a:bodyPr/>
                    <a:lstStyle/>
                    <a:p>
                      <a:pPr algn="ctr" fontAlgn="b"/>
                      <a:r>
                        <a:rPr lang="en-GB" sz="2400" b="0" i="0" u="none" strike="noStrike" dirty="0">
                          <a:solidFill>
                            <a:srgbClr val="000000"/>
                          </a:solidFill>
                          <a:effectLst/>
                          <a:latin typeface="Calibri" panose="020F0502020204030204" pitchFamily="34" charset="0"/>
                        </a:rPr>
                        <a:t>99.22</a:t>
                      </a:r>
                    </a:p>
                  </a:txBody>
                  <a:tcPr marL="9525" marR="9525" marT="9525" marB="0" anchor="ctr"/>
                </a:tc>
                <a:tc>
                  <a:txBody>
                    <a:bodyPr/>
                    <a:lstStyle/>
                    <a:p>
                      <a:pPr algn="ctr" fontAlgn="b"/>
                      <a:endParaRPr lang="en-GB" sz="2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827203118"/>
                  </a:ext>
                </a:extLst>
              </a:tr>
              <a:tr h="706176">
                <a:tc>
                  <a:txBody>
                    <a:bodyPr/>
                    <a:lstStyle/>
                    <a:p>
                      <a:pPr algn="ctr" fontAlgn="ctr"/>
                      <a:r>
                        <a:rPr lang="en-GB" sz="2000" b="1" u="none" strike="noStrike" dirty="0">
                          <a:solidFill>
                            <a:schemeClr val="tx1"/>
                          </a:solidFill>
                          <a:effectLst/>
                        </a:rPr>
                        <a:t>AEGON Aggressive </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b"/>
                      <a:r>
                        <a:rPr lang="en-GB" sz="2400" b="1" i="0" u="none" strike="noStrike" dirty="0">
                          <a:solidFill>
                            <a:srgbClr val="000000"/>
                          </a:solidFill>
                          <a:effectLst/>
                          <a:latin typeface="Calibri"/>
                        </a:rPr>
                        <a:t>5.34</a:t>
                      </a:r>
                    </a:p>
                  </a:txBody>
                  <a:tcPr marL="9525" marR="9525" marT="9525" marB="0" anchor="ctr"/>
                </a:tc>
                <a:tc>
                  <a:txBody>
                    <a:bodyPr/>
                    <a:lstStyle/>
                    <a:p>
                      <a:pPr algn="ctr" fontAlgn="b"/>
                      <a:r>
                        <a:rPr lang="en-GB" sz="2400" b="0" i="0" u="none" strike="noStrike" dirty="0">
                          <a:solidFill>
                            <a:srgbClr val="000000"/>
                          </a:solidFill>
                          <a:effectLst/>
                          <a:latin typeface="Calibri"/>
                        </a:rPr>
                        <a:t>2.49</a:t>
                      </a:r>
                    </a:p>
                  </a:txBody>
                  <a:tcPr marL="9525" marR="9525" marT="9525" marB="0" anchor="ctr"/>
                </a:tc>
                <a:tc>
                  <a:txBody>
                    <a:bodyPr/>
                    <a:lstStyle/>
                    <a:p>
                      <a:pPr algn="ctr" fontAlgn="b"/>
                      <a:r>
                        <a:rPr lang="en-GB" sz="2400" b="0" i="0" u="none" strike="noStrike" dirty="0">
                          <a:solidFill>
                            <a:srgbClr val="000000"/>
                          </a:solidFill>
                          <a:effectLst/>
                          <a:latin typeface="Calibri"/>
                        </a:rPr>
                        <a:t>2.55</a:t>
                      </a:r>
                    </a:p>
                  </a:txBody>
                  <a:tcPr marL="9525" marR="9525" marT="9525" marB="0" anchor="ctr"/>
                </a:tc>
                <a:tc>
                  <a:txBody>
                    <a:bodyPr/>
                    <a:lstStyle/>
                    <a:p>
                      <a:pPr algn="ctr" fontAlgn="b"/>
                      <a:r>
                        <a:rPr lang="en-GB" sz="2400" b="0" i="0" u="none" strike="noStrike" dirty="0">
                          <a:solidFill>
                            <a:srgbClr val="000000"/>
                          </a:solidFill>
                          <a:effectLst/>
                          <a:latin typeface="Calibri"/>
                        </a:rPr>
                        <a:t>9.98</a:t>
                      </a:r>
                    </a:p>
                  </a:txBody>
                  <a:tcPr marL="9525" marR="9525" marT="9525" marB="0" anchor="ctr"/>
                </a:tc>
                <a:tc>
                  <a:txBody>
                    <a:bodyPr/>
                    <a:lstStyle/>
                    <a:p>
                      <a:pPr algn="ctr" fontAlgn="b"/>
                      <a:r>
                        <a:rPr lang="en-GB" sz="2400" b="1" i="0" u="none" strike="noStrike" dirty="0">
                          <a:solidFill>
                            <a:srgbClr val="000000"/>
                          </a:solidFill>
                          <a:effectLst/>
                          <a:latin typeface="Calibri"/>
                        </a:rPr>
                        <a:t>9.68</a:t>
                      </a:r>
                    </a:p>
                  </a:txBody>
                  <a:tcPr marL="9525" marR="9525" marT="9525" marB="0" anchor="ctr"/>
                </a:tc>
                <a:tc>
                  <a:txBody>
                    <a:bodyPr/>
                    <a:lstStyle/>
                    <a:p>
                      <a:pPr algn="ctr" fontAlgn="b"/>
                      <a:r>
                        <a:rPr lang="en-GB" sz="2400" b="0" i="0" u="none" strike="noStrike" dirty="0">
                          <a:solidFill>
                            <a:srgbClr val="000000"/>
                          </a:solidFill>
                          <a:effectLst/>
                          <a:latin typeface="Calibri"/>
                        </a:rPr>
                        <a:t>30.26</a:t>
                      </a:r>
                    </a:p>
                  </a:txBody>
                  <a:tcPr marL="9525" marR="9525" marT="9525" marB="0" anchor="ctr"/>
                </a:tc>
                <a:tc>
                  <a:txBody>
                    <a:bodyPr/>
                    <a:lstStyle/>
                    <a:p>
                      <a:pPr algn="ctr" fontAlgn="b"/>
                      <a:r>
                        <a:rPr lang="en-GB" sz="2400" b="1" i="0" u="none" strike="noStrike" dirty="0">
                          <a:solidFill>
                            <a:srgbClr val="000000"/>
                          </a:solidFill>
                          <a:effectLst/>
                          <a:latin typeface="Calibri"/>
                        </a:rPr>
                        <a:t>36.54</a:t>
                      </a:r>
                    </a:p>
                  </a:txBody>
                  <a:tcPr marL="9525" marR="9525" marT="9525" marB="0" anchor="ctr"/>
                </a:tc>
                <a:tc>
                  <a:txBody>
                    <a:bodyPr/>
                    <a:lstStyle/>
                    <a:p>
                      <a:pPr algn="ctr" fontAlgn="b"/>
                      <a:r>
                        <a:rPr lang="en-GB" sz="2400" b="0" i="0" u="none" strike="noStrike" dirty="0">
                          <a:solidFill>
                            <a:srgbClr val="000000"/>
                          </a:solidFill>
                          <a:effectLst/>
                          <a:latin typeface="Calibri"/>
                        </a:rPr>
                        <a:t>44.15</a:t>
                      </a:r>
                    </a:p>
                  </a:txBody>
                  <a:tcPr marL="9525" marR="9525" marT="9525" marB="0" anchor="ctr"/>
                </a:tc>
                <a:tc>
                  <a:txBody>
                    <a:bodyPr/>
                    <a:lstStyle/>
                    <a:p>
                      <a:pPr algn="ctr" fontAlgn="b"/>
                      <a:r>
                        <a:rPr lang="en-GB" sz="2400" b="1" i="0" u="none" strike="noStrike" dirty="0">
                          <a:solidFill>
                            <a:srgbClr val="000000"/>
                          </a:solidFill>
                          <a:effectLst/>
                          <a:latin typeface="Calibri"/>
                        </a:rPr>
                        <a:t>67.62</a:t>
                      </a:r>
                    </a:p>
                  </a:txBody>
                  <a:tcPr marL="9525" marR="9525" marT="9525" marB="0" anchor="ctr"/>
                </a:tc>
                <a:tc>
                  <a:txBody>
                    <a:bodyPr/>
                    <a:lstStyle/>
                    <a:p>
                      <a:pPr algn="ctr" fontAlgn="b"/>
                      <a:r>
                        <a:rPr lang="en-GB" sz="2400" b="0" i="0" u="none" strike="noStrike" dirty="0">
                          <a:solidFill>
                            <a:srgbClr val="000000"/>
                          </a:solidFill>
                          <a:effectLst/>
                          <a:latin typeface="Calibri" panose="020F0502020204030204" pitchFamily="34" charset="0"/>
                        </a:rPr>
                        <a:t>106.19</a:t>
                      </a:r>
                    </a:p>
                  </a:txBody>
                  <a:tcPr marL="9525" marR="9525" marT="9525" marB="0" anchor="ctr"/>
                </a:tc>
                <a:tc>
                  <a:txBody>
                    <a:bodyPr/>
                    <a:lstStyle/>
                    <a:p>
                      <a:pPr algn="ctr" fontAlgn="b"/>
                      <a:endParaRPr lang="en-GB" sz="2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258427572"/>
                  </a:ext>
                </a:extLst>
              </a:tr>
            </a:tbl>
          </a:graphicData>
        </a:graphic>
      </p:graphicFrame>
    </p:spTree>
    <p:extLst>
      <p:ext uri="{BB962C8B-B14F-4D97-AF65-F5344CB8AC3E}">
        <p14:creationId xmlns:p14="http://schemas.microsoft.com/office/powerpoint/2010/main" val="252753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EDB3D-1E14-C03B-5A6B-52E04A0038C2}"/>
            </a:ext>
          </a:extLst>
        </p:cNvPr>
        <p:cNvGrpSpPr/>
        <p:nvPr/>
      </p:nvGrpSpPr>
      <p:grpSpPr>
        <a:xfrm>
          <a:off x="0" y="0"/>
          <a:ext cx="0" cy="0"/>
          <a:chOff x="0" y="0"/>
          <a:chExt cx="0" cy="0"/>
        </a:xfrm>
      </p:grpSpPr>
      <p:sp>
        <p:nvSpPr>
          <p:cNvPr id="40" name="TextBox 40">
            <a:extLst>
              <a:ext uri="{FF2B5EF4-FFF2-40B4-BE49-F238E27FC236}">
                <a16:creationId xmlns:a16="http://schemas.microsoft.com/office/drawing/2014/main" id="{709973A3-9225-719C-5778-C3C945928D4E}"/>
              </a:ext>
            </a:extLst>
          </p:cNvPr>
          <p:cNvSpPr txBox="1"/>
          <p:nvPr/>
        </p:nvSpPr>
        <p:spPr>
          <a:xfrm>
            <a:off x="-2175153" y="4539600"/>
            <a:ext cx="18009469" cy="1091774"/>
          </a:xfrm>
          <a:prstGeom prst="rect">
            <a:avLst/>
          </a:prstGeom>
        </p:spPr>
        <p:txBody>
          <a:bodyPr lIns="0" tIns="0" rIns="0" bIns="0" rtlCol="0" anchor="t">
            <a:spAutoFit/>
          </a:bodyPr>
          <a:lstStyle/>
          <a:p>
            <a:pPr marL="0" marR="0" lvl="0" indent="0" algn="ctr" defTabSz="457200" rtl="0" eaLnBrk="1" fontAlgn="auto" latinLnBrk="0" hangingPunct="1">
              <a:lnSpc>
                <a:spcPts val="9600"/>
              </a:lnSpc>
              <a:spcBef>
                <a:spcPts val="0"/>
              </a:spcBef>
              <a:spcAft>
                <a:spcPts val="0"/>
              </a:spcAft>
              <a:buClrTx/>
              <a:buSzTx/>
              <a:buFontTx/>
              <a:buNone/>
              <a:tabLst/>
              <a:defRPr/>
            </a:pPr>
            <a:r>
              <a:rPr kumimoji="0" lang="en-US" sz="4000" b="0" i="0" u="none" strike="noStrike" kern="1200" cap="none" spc="-8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 </a:t>
            </a:r>
            <a:endParaRPr kumimoji="0" lang="en-US" sz="4800" b="0" i="0" u="none" strike="noStrike" kern="1200" cap="none" spc="-80" normalizeH="0" baseline="0" noProof="0" dirty="0">
              <a:ln>
                <a:noFill/>
              </a:ln>
              <a:solidFill>
                <a:srgbClr val="FFFFFF"/>
              </a:solidFill>
              <a:effectLst/>
              <a:uLnTx/>
              <a:uFillTx/>
              <a:latin typeface="Radley"/>
              <a:ea typeface="+mn-ea"/>
              <a:cs typeface="+mn-cs"/>
            </a:endParaRPr>
          </a:p>
        </p:txBody>
      </p:sp>
      <p:sp>
        <p:nvSpPr>
          <p:cNvPr id="2" name="TextBox 1">
            <a:extLst>
              <a:ext uri="{FF2B5EF4-FFF2-40B4-BE49-F238E27FC236}">
                <a16:creationId xmlns:a16="http://schemas.microsoft.com/office/drawing/2014/main" id="{25CE43F3-B8A4-42C2-9CDB-A9A773D508BF}"/>
              </a:ext>
            </a:extLst>
          </p:cNvPr>
          <p:cNvSpPr txBox="1"/>
          <p:nvPr/>
        </p:nvSpPr>
        <p:spPr>
          <a:xfrm>
            <a:off x="450574" y="8572500"/>
            <a:ext cx="17373605" cy="203132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Returns are simulated using fixed weights. When the holding has not existed for the back testing period </a:t>
            </a:r>
            <a:r>
              <a:rPr kumimoji="0" lang="en-GB"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a:t>
            </a:r>
            <a:r>
              <a:rPr lang="en-GB" b="1" dirty="0">
                <a:solidFill>
                  <a:prstClr val="black"/>
                </a:solidFill>
                <a:latin typeface="Calibri" panose="020F0502020204030204" pitchFamily="34" charset="0"/>
                <a:ea typeface="Calibri" panose="020F0502020204030204" pitchFamily="34" charset="0"/>
              </a:rPr>
              <a:t>01/02/2021 to 31/01/2026</a:t>
            </a:r>
            <a:r>
              <a:rPr kumimoji="0" lang="en-GB"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a:t>
            </a:r>
            <a:r>
              <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an alternative security or index is used during the period. Returns are gross of any fees charged, but are after underlying investment charges where appropriate. The value of investments can go down as well as up and you may get back less than you originally invested. Past performance is not a guide to future performance and some investments need to be held for the long term.</a:t>
            </a:r>
            <a:endParaRPr kumimoji="0" lang="en-GB" sz="1800" b="1" i="0" u="none" strike="noStrike" kern="1200" cap="none" spc="0" normalizeH="0" baseline="0" noProof="0" dirty="0">
              <a:ln>
                <a:noFill/>
              </a:ln>
              <a:solidFill>
                <a:prstClr val="black"/>
              </a:solidFill>
              <a:effectLst/>
              <a:uLnTx/>
              <a:uFillTx/>
              <a:latin typeface="Tw Cen MT" panose="020B06020201040206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Tw Cen MT" panose="020B06020201040206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Tw Cen MT" panose="020B0602020104020603"/>
                <a:ea typeface="+mn-ea"/>
                <a:cs typeface="+mn-cs"/>
              </a:rPr>
              <a:t>SOURCE: </a:t>
            </a:r>
            <a:r>
              <a:rPr kumimoji="0" lang="en-GB" sz="1800" b="1" i="0" u="none" strike="noStrike" kern="1200" cap="none" spc="0" normalizeH="0" baseline="0" noProof="0" dirty="0" err="1">
                <a:ln>
                  <a:noFill/>
                </a:ln>
                <a:solidFill>
                  <a:prstClr val="black"/>
                </a:solidFill>
                <a:effectLst/>
                <a:uLnTx/>
                <a:uFillTx/>
                <a:latin typeface="Tw Cen MT" panose="020B0602020104020603"/>
                <a:ea typeface="+mn-ea"/>
                <a:cs typeface="+mn-cs"/>
              </a:rPr>
              <a:t>Finalytics</a:t>
            </a:r>
            <a:r>
              <a:rPr kumimoji="0" lang="en-GB" sz="1800" b="1" i="0" u="none" strike="noStrike" kern="1200" cap="none" spc="0" normalizeH="0" baseline="0" noProof="0" dirty="0">
                <a:ln>
                  <a:noFill/>
                </a:ln>
                <a:solidFill>
                  <a:prstClr val="black"/>
                </a:solidFill>
                <a:effectLst/>
                <a:uLnTx/>
                <a:uFillTx/>
                <a:latin typeface="Tw Cen MT" panose="020B0602020104020603"/>
                <a:ea typeface="+mn-ea"/>
                <a:cs typeface="+mn-cs"/>
              </a:rPr>
              <a:t> – FEB 2026</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Tw Cen MT" panose="020B06020201040206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7" name="TextBox 6">
            <a:extLst>
              <a:ext uri="{FF2B5EF4-FFF2-40B4-BE49-F238E27FC236}">
                <a16:creationId xmlns:a16="http://schemas.microsoft.com/office/drawing/2014/main" id="{15E949E3-5D76-9503-4140-4E10F4505A30}"/>
              </a:ext>
            </a:extLst>
          </p:cNvPr>
          <p:cNvSpPr txBox="1"/>
          <p:nvPr/>
        </p:nvSpPr>
        <p:spPr>
          <a:xfrm>
            <a:off x="450574" y="342900"/>
            <a:ext cx="10235044"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Soderberg </a:t>
            </a:r>
            <a:r>
              <a:rPr kumimoji="0" lang="en-GB" sz="2400" b="1" i="0" u="sng" strike="noStrike" kern="1200" cap="none" spc="0" normalizeH="0" baseline="0" noProof="0">
                <a:ln>
                  <a:noFill/>
                </a:ln>
                <a:solidFill>
                  <a:srgbClr val="000000"/>
                </a:solidFill>
                <a:effectLst/>
                <a:uLnTx/>
                <a:uFillTx/>
                <a:latin typeface="Calibri" panose="020F0502020204030204" pitchFamily="34" charset="0"/>
                <a:ea typeface="+mn-ea"/>
                <a:cs typeface="+mn-cs"/>
              </a:rPr>
              <a:t>Portfolio Return </a:t>
            </a:r>
            <a:r>
              <a:rPr kumimoji="0" lang="en-GB" sz="2400" b="1" i="0" u="sng"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r>
              <a:rPr kumimoji="0" lang="en-GB" sz="2400" b="1" i="0" u="sng" strike="noStrike" kern="1200" cap="none" spc="0" normalizeH="0" baseline="0" noProof="0" dirty="0">
                <a:ln>
                  <a:noFill/>
                </a:ln>
                <a:solidFill>
                  <a:prstClr val="black"/>
                </a:solidFill>
                <a:effectLst/>
                <a:uLnTx/>
                <a:uFillTx/>
                <a:latin typeface="Tw Cen MT" panose="020B0602020104020603"/>
                <a:ea typeface="+mn-ea"/>
                <a:cs typeface="+mn-cs"/>
              </a:rPr>
              <a:t> </a:t>
            </a:r>
          </a:p>
        </p:txBody>
      </p:sp>
      <p:graphicFrame>
        <p:nvGraphicFramePr>
          <p:cNvPr id="3" name="Table 2">
            <a:extLst>
              <a:ext uri="{FF2B5EF4-FFF2-40B4-BE49-F238E27FC236}">
                <a16:creationId xmlns:a16="http://schemas.microsoft.com/office/drawing/2014/main" id="{B881DED4-2244-86FD-E419-33EDC07B0D99}"/>
              </a:ext>
            </a:extLst>
          </p:cNvPr>
          <p:cNvGraphicFramePr>
            <a:graphicFrameLocks noGrp="1"/>
          </p:cNvGraphicFramePr>
          <p:nvPr>
            <p:extLst>
              <p:ext uri="{D42A27DB-BD31-4B8C-83A1-F6EECF244321}">
                <p14:modId xmlns:p14="http://schemas.microsoft.com/office/powerpoint/2010/main" val="2657861223"/>
              </p:ext>
            </p:extLst>
          </p:nvPr>
        </p:nvGraphicFramePr>
        <p:xfrm>
          <a:off x="533400" y="804564"/>
          <a:ext cx="16764001" cy="3530880"/>
        </p:xfrm>
        <a:graphic>
          <a:graphicData uri="http://schemas.openxmlformats.org/drawingml/2006/table">
            <a:tbl>
              <a:tblPr firstRow="1" bandRow="1">
                <a:tableStyleId>{D113A9D2-9D6B-4929-AA2D-F23B5EE8CBE7}</a:tableStyleId>
              </a:tblPr>
              <a:tblGrid>
                <a:gridCol w="3652067">
                  <a:extLst>
                    <a:ext uri="{9D8B030D-6E8A-4147-A177-3AD203B41FA5}">
                      <a16:colId xmlns:a16="http://schemas.microsoft.com/office/drawing/2014/main" val="638946554"/>
                    </a:ext>
                  </a:extLst>
                </a:gridCol>
                <a:gridCol w="1191994">
                  <a:extLst>
                    <a:ext uri="{9D8B030D-6E8A-4147-A177-3AD203B41FA5}">
                      <a16:colId xmlns:a16="http://schemas.microsoft.com/office/drawing/2014/main" val="150494574"/>
                    </a:ext>
                  </a:extLst>
                </a:gridCol>
                <a:gridCol w="1191994">
                  <a:extLst>
                    <a:ext uri="{9D8B030D-6E8A-4147-A177-3AD203B41FA5}">
                      <a16:colId xmlns:a16="http://schemas.microsoft.com/office/drawing/2014/main" val="3515209615"/>
                    </a:ext>
                  </a:extLst>
                </a:gridCol>
                <a:gridCol w="1191994">
                  <a:extLst>
                    <a:ext uri="{9D8B030D-6E8A-4147-A177-3AD203B41FA5}">
                      <a16:colId xmlns:a16="http://schemas.microsoft.com/office/drawing/2014/main" val="2433480391"/>
                    </a:ext>
                  </a:extLst>
                </a:gridCol>
                <a:gridCol w="1191994">
                  <a:extLst>
                    <a:ext uri="{9D8B030D-6E8A-4147-A177-3AD203B41FA5}">
                      <a16:colId xmlns:a16="http://schemas.microsoft.com/office/drawing/2014/main" val="3891584122"/>
                    </a:ext>
                  </a:extLst>
                </a:gridCol>
                <a:gridCol w="1191994">
                  <a:extLst>
                    <a:ext uri="{9D8B030D-6E8A-4147-A177-3AD203B41FA5}">
                      <a16:colId xmlns:a16="http://schemas.microsoft.com/office/drawing/2014/main" val="3113106654"/>
                    </a:ext>
                  </a:extLst>
                </a:gridCol>
                <a:gridCol w="1132163">
                  <a:extLst>
                    <a:ext uri="{9D8B030D-6E8A-4147-A177-3AD203B41FA5}">
                      <a16:colId xmlns:a16="http://schemas.microsoft.com/office/drawing/2014/main" val="3049941665"/>
                    </a:ext>
                  </a:extLst>
                </a:gridCol>
                <a:gridCol w="1251825">
                  <a:extLst>
                    <a:ext uri="{9D8B030D-6E8A-4147-A177-3AD203B41FA5}">
                      <a16:colId xmlns:a16="http://schemas.microsoft.com/office/drawing/2014/main" val="66467073"/>
                    </a:ext>
                  </a:extLst>
                </a:gridCol>
                <a:gridCol w="1191994">
                  <a:extLst>
                    <a:ext uri="{9D8B030D-6E8A-4147-A177-3AD203B41FA5}">
                      <a16:colId xmlns:a16="http://schemas.microsoft.com/office/drawing/2014/main" val="1151947045"/>
                    </a:ext>
                  </a:extLst>
                </a:gridCol>
                <a:gridCol w="1191994">
                  <a:extLst>
                    <a:ext uri="{9D8B030D-6E8A-4147-A177-3AD203B41FA5}">
                      <a16:colId xmlns:a16="http://schemas.microsoft.com/office/drawing/2014/main" val="3681919747"/>
                    </a:ext>
                  </a:extLst>
                </a:gridCol>
                <a:gridCol w="1191994">
                  <a:extLst>
                    <a:ext uri="{9D8B030D-6E8A-4147-A177-3AD203B41FA5}">
                      <a16:colId xmlns:a16="http://schemas.microsoft.com/office/drawing/2014/main" val="1850486750"/>
                    </a:ext>
                  </a:extLst>
                </a:gridCol>
                <a:gridCol w="1191994">
                  <a:extLst>
                    <a:ext uri="{9D8B030D-6E8A-4147-A177-3AD203B41FA5}">
                      <a16:colId xmlns:a16="http://schemas.microsoft.com/office/drawing/2014/main" val="1230352449"/>
                    </a:ext>
                  </a:extLst>
                </a:gridCol>
              </a:tblGrid>
              <a:tr h="706176">
                <a:tc>
                  <a:txBody>
                    <a:bodyPr/>
                    <a:lstStyle/>
                    <a:p>
                      <a:pPr algn="ctr" fontAlgn="ctr"/>
                      <a:r>
                        <a:rPr lang="en-GB" sz="2000" b="1" u="none" strike="noStrike" dirty="0">
                          <a:solidFill>
                            <a:schemeClr val="tx1"/>
                          </a:solidFill>
                          <a:effectLst/>
                        </a:rPr>
                        <a:t>Name</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YTD</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1 Month</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3 Months</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6 Months</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1 Year</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2 Years</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3 Years</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4 Years</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5 Years</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r>
                        <a:rPr lang="en-GB" sz="2000" b="1" u="none" strike="noStrike" dirty="0">
                          <a:solidFill>
                            <a:schemeClr val="tx1"/>
                          </a:solidFill>
                          <a:effectLst/>
                        </a:rPr>
                        <a:t>7 Years</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ctr"/>
                      <a:endParaRPr lang="en-GB" sz="2000" b="1" i="0" u="none" strike="noStrike" dirty="0">
                        <a:solidFill>
                          <a:schemeClr val="tx1"/>
                        </a:solidFill>
                        <a:effectLst/>
                        <a:latin typeface="Calibri" panose="020F0502020204030204" pitchFamily="34" charset="0"/>
                      </a:endParaRPr>
                    </a:p>
                  </a:txBody>
                  <a:tcPr marL="7057" marR="7057" marT="7057" marB="0" anchor="ctr"/>
                </a:tc>
                <a:extLst>
                  <a:ext uri="{0D108BD9-81ED-4DB2-BD59-A6C34878D82A}">
                    <a16:rowId xmlns:a16="http://schemas.microsoft.com/office/drawing/2014/main" val="887480630"/>
                  </a:ext>
                </a:extLst>
              </a:tr>
              <a:tr h="706176">
                <a:tc>
                  <a:txBody>
                    <a:bodyPr/>
                    <a:lstStyle/>
                    <a:p>
                      <a:pPr algn="ctr" fontAlgn="ctr"/>
                      <a:r>
                        <a:rPr lang="en-GB" sz="2000" b="1" u="none" strike="noStrike" dirty="0">
                          <a:solidFill>
                            <a:schemeClr val="tx1"/>
                          </a:solidFill>
                          <a:effectLst/>
                        </a:rPr>
                        <a:t>Core Cautious</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b"/>
                      <a:r>
                        <a:rPr lang="en-GB" sz="2400" b="1" i="0" u="none" strike="noStrike" dirty="0">
                          <a:solidFill>
                            <a:srgbClr val="000000"/>
                          </a:solidFill>
                          <a:effectLst/>
                          <a:latin typeface="Calibri"/>
                        </a:rPr>
                        <a:t>1.70</a:t>
                      </a:r>
                    </a:p>
                  </a:txBody>
                  <a:tcPr marL="9525" marR="9525" marT="9525" marB="0" anchor="ctr"/>
                </a:tc>
                <a:tc>
                  <a:txBody>
                    <a:bodyPr/>
                    <a:lstStyle/>
                    <a:p>
                      <a:pPr algn="ctr" fontAlgn="b"/>
                      <a:r>
                        <a:rPr lang="en-GB" sz="2400" b="0" i="0" u="none" strike="noStrike" dirty="0">
                          <a:solidFill>
                            <a:srgbClr val="000000"/>
                          </a:solidFill>
                          <a:effectLst/>
                          <a:latin typeface="Calibri"/>
                        </a:rPr>
                        <a:t>0.30</a:t>
                      </a:r>
                    </a:p>
                  </a:txBody>
                  <a:tcPr marL="9525" marR="9525" marT="9525" marB="0" anchor="ctr"/>
                </a:tc>
                <a:tc>
                  <a:txBody>
                    <a:bodyPr/>
                    <a:lstStyle/>
                    <a:p>
                      <a:pPr algn="ctr" fontAlgn="b"/>
                      <a:r>
                        <a:rPr lang="en-GB" sz="2400" b="0" i="0" u="none" strike="noStrike" dirty="0">
                          <a:solidFill>
                            <a:srgbClr val="000000"/>
                          </a:solidFill>
                          <a:effectLst/>
                          <a:latin typeface="Calibri"/>
                        </a:rPr>
                        <a:t>-0.40</a:t>
                      </a:r>
                    </a:p>
                  </a:txBody>
                  <a:tcPr marL="9525" marR="9525" marT="9525" marB="0" anchor="ctr"/>
                </a:tc>
                <a:tc>
                  <a:txBody>
                    <a:bodyPr/>
                    <a:lstStyle/>
                    <a:p>
                      <a:pPr algn="ctr" fontAlgn="b"/>
                      <a:r>
                        <a:rPr lang="en-GB" sz="2400" b="0" i="0" u="none" strike="noStrike" dirty="0">
                          <a:solidFill>
                            <a:srgbClr val="000000"/>
                          </a:solidFill>
                          <a:effectLst/>
                          <a:latin typeface="Calibri"/>
                        </a:rPr>
                        <a:t>4.53</a:t>
                      </a:r>
                    </a:p>
                  </a:txBody>
                  <a:tcPr marL="9525" marR="9525" marT="9525" marB="0" anchor="ctr"/>
                </a:tc>
                <a:tc>
                  <a:txBody>
                    <a:bodyPr/>
                    <a:lstStyle/>
                    <a:p>
                      <a:pPr algn="ctr" fontAlgn="b"/>
                      <a:r>
                        <a:rPr lang="en-GB" sz="2400" b="1" i="0" u="none" strike="noStrike" dirty="0">
                          <a:solidFill>
                            <a:srgbClr val="000000"/>
                          </a:solidFill>
                          <a:effectLst/>
                          <a:latin typeface="Calibri"/>
                        </a:rPr>
                        <a:t>7.15</a:t>
                      </a:r>
                    </a:p>
                  </a:txBody>
                  <a:tcPr marL="9525" marR="9525" marT="9525" marB="0" anchor="ctr"/>
                </a:tc>
                <a:tc>
                  <a:txBody>
                    <a:bodyPr/>
                    <a:lstStyle/>
                    <a:p>
                      <a:pPr algn="ctr" fontAlgn="b"/>
                      <a:r>
                        <a:rPr lang="en-GB" sz="2400" b="0" i="0" u="none" strike="noStrike" dirty="0">
                          <a:solidFill>
                            <a:srgbClr val="000000"/>
                          </a:solidFill>
                          <a:effectLst/>
                          <a:latin typeface="Calibri"/>
                        </a:rPr>
                        <a:t>22.22</a:t>
                      </a:r>
                    </a:p>
                  </a:txBody>
                  <a:tcPr marL="9525" marR="9525" marT="9525" marB="0" anchor="ctr"/>
                </a:tc>
                <a:tc>
                  <a:txBody>
                    <a:bodyPr/>
                    <a:lstStyle/>
                    <a:p>
                      <a:pPr algn="ctr" fontAlgn="b"/>
                      <a:r>
                        <a:rPr lang="en-GB" sz="2400" b="1" i="0" u="none" strike="noStrike" dirty="0">
                          <a:solidFill>
                            <a:srgbClr val="000000"/>
                          </a:solidFill>
                          <a:effectLst/>
                          <a:latin typeface="Calibri"/>
                        </a:rPr>
                        <a:t>33.54</a:t>
                      </a:r>
                    </a:p>
                  </a:txBody>
                  <a:tcPr marL="9525" marR="9525" marT="9525" marB="0" anchor="ctr"/>
                </a:tc>
                <a:tc>
                  <a:txBody>
                    <a:bodyPr/>
                    <a:lstStyle/>
                    <a:p>
                      <a:pPr algn="ctr" fontAlgn="b"/>
                      <a:r>
                        <a:rPr lang="en-GB" sz="2400" b="0" i="0" u="none" strike="noStrike" dirty="0">
                          <a:solidFill>
                            <a:srgbClr val="000000"/>
                          </a:solidFill>
                          <a:effectLst/>
                          <a:latin typeface="Calibri"/>
                        </a:rPr>
                        <a:t>29.74</a:t>
                      </a:r>
                    </a:p>
                  </a:txBody>
                  <a:tcPr marL="9525" marR="9525" marT="9525" marB="0" anchor="ctr"/>
                </a:tc>
                <a:tc>
                  <a:txBody>
                    <a:bodyPr/>
                    <a:lstStyle/>
                    <a:p>
                      <a:pPr algn="ctr" fontAlgn="b"/>
                      <a:r>
                        <a:rPr lang="en-GB" sz="2400" b="1" i="0" u="none" strike="noStrike" dirty="0">
                          <a:solidFill>
                            <a:srgbClr val="000000"/>
                          </a:solidFill>
                          <a:effectLst/>
                          <a:latin typeface="Calibri"/>
                        </a:rPr>
                        <a:t>37.23</a:t>
                      </a:r>
                    </a:p>
                  </a:txBody>
                  <a:tcPr marL="9525" marR="9525" marT="9525" marB="0" anchor="ctr"/>
                </a:tc>
                <a:tc>
                  <a:txBody>
                    <a:bodyPr/>
                    <a:lstStyle/>
                    <a:p>
                      <a:pPr algn="ctr" fontAlgn="b"/>
                      <a:r>
                        <a:rPr lang="en-GB" sz="2400" b="0" i="0" u="none" strike="noStrike" dirty="0">
                          <a:solidFill>
                            <a:srgbClr val="000000"/>
                          </a:solidFill>
                          <a:effectLst/>
                          <a:latin typeface="Calibri"/>
                        </a:rPr>
                        <a:t>--</a:t>
                      </a:r>
                    </a:p>
                  </a:txBody>
                  <a:tcPr marL="9525" marR="9525" marT="9525" marB="0" anchor="ctr"/>
                </a:tc>
                <a:tc>
                  <a:txBody>
                    <a:bodyPr/>
                    <a:lstStyle/>
                    <a:p>
                      <a:pPr algn="ctr" fontAlgn="b"/>
                      <a:endParaRPr lang="en-GB" sz="2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5382974"/>
                  </a:ext>
                </a:extLst>
              </a:tr>
              <a:tr h="706176">
                <a:tc>
                  <a:txBody>
                    <a:bodyPr/>
                    <a:lstStyle/>
                    <a:p>
                      <a:pPr algn="ctr" fontAlgn="ctr"/>
                      <a:r>
                        <a:rPr lang="en-GB" sz="2000" b="1" u="none" strike="noStrike" dirty="0">
                          <a:solidFill>
                            <a:schemeClr val="tx1"/>
                          </a:solidFill>
                          <a:effectLst/>
                        </a:rPr>
                        <a:t>Core Balanced</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b"/>
                      <a:r>
                        <a:rPr lang="en-GB" sz="2400" b="1" i="0" u="none" strike="noStrike" dirty="0">
                          <a:solidFill>
                            <a:srgbClr val="000000"/>
                          </a:solidFill>
                          <a:effectLst/>
                          <a:latin typeface="Calibri"/>
                        </a:rPr>
                        <a:t>1.96</a:t>
                      </a:r>
                    </a:p>
                  </a:txBody>
                  <a:tcPr marL="9525" marR="9525" marT="9525" marB="0" anchor="ctr"/>
                </a:tc>
                <a:tc>
                  <a:txBody>
                    <a:bodyPr/>
                    <a:lstStyle/>
                    <a:p>
                      <a:pPr algn="ctr" fontAlgn="b"/>
                      <a:r>
                        <a:rPr lang="en-GB" sz="2400" b="0" i="0" u="none" strike="noStrike" dirty="0">
                          <a:solidFill>
                            <a:srgbClr val="000000"/>
                          </a:solidFill>
                          <a:effectLst/>
                          <a:latin typeface="Calibri"/>
                        </a:rPr>
                        <a:t>0.17</a:t>
                      </a:r>
                    </a:p>
                  </a:txBody>
                  <a:tcPr marL="9525" marR="9525" marT="9525" marB="0" anchor="ctr"/>
                </a:tc>
                <a:tc>
                  <a:txBody>
                    <a:bodyPr/>
                    <a:lstStyle/>
                    <a:p>
                      <a:pPr algn="ctr" fontAlgn="b"/>
                      <a:r>
                        <a:rPr lang="en-GB" sz="2400" b="0" i="0" u="none" strike="noStrike" dirty="0">
                          <a:solidFill>
                            <a:srgbClr val="000000"/>
                          </a:solidFill>
                          <a:effectLst/>
                          <a:latin typeface="Calibri"/>
                        </a:rPr>
                        <a:t>-1.07</a:t>
                      </a:r>
                    </a:p>
                  </a:txBody>
                  <a:tcPr marL="9525" marR="9525" marT="9525" marB="0" anchor="ctr"/>
                </a:tc>
                <a:tc>
                  <a:txBody>
                    <a:bodyPr/>
                    <a:lstStyle/>
                    <a:p>
                      <a:pPr algn="ctr" fontAlgn="b"/>
                      <a:r>
                        <a:rPr lang="en-GB" sz="2400" b="0" i="0" u="none" strike="noStrike" dirty="0">
                          <a:solidFill>
                            <a:srgbClr val="000000"/>
                          </a:solidFill>
                          <a:effectLst/>
                          <a:latin typeface="Calibri"/>
                        </a:rPr>
                        <a:t>5.33</a:t>
                      </a:r>
                    </a:p>
                  </a:txBody>
                  <a:tcPr marL="9525" marR="9525" marT="9525" marB="0" anchor="ctr"/>
                </a:tc>
                <a:tc>
                  <a:txBody>
                    <a:bodyPr/>
                    <a:lstStyle/>
                    <a:p>
                      <a:pPr algn="ctr" fontAlgn="b"/>
                      <a:r>
                        <a:rPr lang="en-GB" sz="2400" b="1" i="0" u="none" strike="noStrike" dirty="0">
                          <a:solidFill>
                            <a:srgbClr val="000000"/>
                          </a:solidFill>
                          <a:effectLst/>
                          <a:latin typeface="Calibri"/>
                        </a:rPr>
                        <a:t>7.54</a:t>
                      </a:r>
                    </a:p>
                  </a:txBody>
                  <a:tcPr marL="9525" marR="9525" marT="9525" marB="0" anchor="ctr"/>
                </a:tc>
                <a:tc>
                  <a:txBody>
                    <a:bodyPr/>
                    <a:lstStyle/>
                    <a:p>
                      <a:pPr algn="ctr" fontAlgn="b"/>
                      <a:r>
                        <a:rPr lang="en-GB" sz="2400" b="0" i="0" u="none" strike="noStrike" dirty="0">
                          <a:solidFill>
                            <a:srgbClr val="000000"/>
                          </a:solidFill>
                          <a:effectLst/>
                          <a:latin typeface="Calibri"/>
                        </a:rPr>
                        <a:t>27.53</a:t>
                      </a:r>
                    </a:p>
                  </a:txBody>
                  <a:tcPr marL="9525" marR="9525" marT="9525" marB="0" anchor="ctr"/>
                </a:tc>
                <a:tc>
                  <a:txBody>
                    <a:bodyPr/>
                    <a:lstStyle/>
                    <a:p>
                      <a:pPr algn="ctr" fontAlgn="b"/>
                      <a:r>
                        <a:rPr lang="en-GB" sz="2400" b="1" i="0" u="none" strike="noStrike" dirty="0">
                          <a:solidFill>
                            <a:srgbClr val="000000"/>
                          </a:solidFill>
                          <a:effectLst/>
                          <a:latin typeface="Calibri"/>
                        </a:rPr>
                        <a:t>42.29</a:t>
                      </a:r>
                    </a:p>
                  </a:txBody>
                  <a:tcPr marL="9525" marR="9525" marT="9525" marB="0" anchor="ctr"/>
                </a:tc>
                <a:tc>
                  <a:txBody>
                    <a:bodyPr/>
                    <a:lstStyle/>
                    <a:p>
                      <a:pPr algn="ctr" fontAlgn="b"/>
                      <a:r>
                        <a:rPr lang="en-GB" sz="2400" b="0" i="0" u="none" strike="noStrike" dirty="0">
                          <a:solidFill>
                            <a:srgbClr val="000000"/>
                          </a:solidFill>
                          <a:effectLst/>
                          <a:latin typeface="Calibri"/>
                        </a:rPr>
                        <a:t>40.47</a:t>
                      </a:r>
                    </a:p>
                  </a:txBody>
                  <a:tcPr marL="9525" marR="9525" marT="9525" marB="0" anchor="ctr"/>
                </a:tc>
                <a:tc>
                  <a:txBody>
                    <a:bodyPr/>
                    <a:lstStyle/>
                    <a:p>
                      <a:pPr algn="ctr" fontAlgn="b"/>
                      <a:r>
                        <a:rPr lang="en-GB" sz="2400" b="1" i="0" u="none" strike="noStrike" dirty="0">
                          <a:solidFill>
                            <a:srgbClr val="000000"/>
                          </a:solidFill>
                          <a:effectLst/>
                          <a:latin typeface="Calibri"/>
                        </a:rPr>
                        <a:t>52.99</a:t>
                      </a:r>
                    </a:p>
                  </a:txBody>
                  <a:tcPr marL="9525" marR="9525" marT="9525" marB="0" anchor="ctr"/>
                </a:tc>
                <a:tc>
                  <a:txBody>
                    <a:bodyPr/>
                    <a:lstStyle/>
                    <a:p>
                      <a:pPr algn="ctr" fontAlgn="b"/>
                      <a:r>
                        <a:rPr lang="en-GB" sz="2400" b="0" i="0" u="none" strike="noStrike" dirty="0">
                          <a:solidFill>
                            <a:srgbClr val="000000"/>
                          </a:solidFill>
                          <a:effectLst/>
                          <a:latin typeface="Calibri"/>
                        </a:rPr>
                        <a:t>--</a:t>
                      </a:r>
                    </a:p>
                  </a:txBody>
                  <a:tcPr marL="9525" marR="9525" marT="9525" marB="0" anchor="ctr"/>
                </a:tc>
                <a:tc>
                  <a:txBody>
                    <a:bodyPr/>
                    <a:lstStyle/>
                    <a:p>
                      <a:pPr algn="ctr" fontAlgn="b"/>
                      <a:endParaRPr lang="en-GB" sz="2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934093965"/>
                  </a:ext>
                </a:extLst>
              </a:tr>
              <a:tr h="706176">
                <a:tc>
                  <a:txBody>
                    <a:bodyPr/>
                    <a:lstStyle/>
                    <a:p>
                      <a:pPr algn="ctr" fontAlgn="ctr"/>
                      <a:r>
                        <a:rPr lang="en-GB" sz="2000" b="1" u="none" strike="noStrike" dirty="0">
                          <a:solidFill>
                            <a:schemeClr val="tx1"/>
                          </a:solidFill>
                          <a:effectLst/>
                        </a:rPr>
                        <a:t>Core Capital Growth</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b"/>
                      <a:r>
                        <a:rPr lang="en-GB" sz="2400" b="1" i="0" u="none" strike="noStrike" dirty="0">
                          <a:solidFill>
                            <a:srgbClr val="000000"/>
                          </a:solidFill>
                          <a:effectLst/>
                          <a:latin typeface="Calibri"/>
                        </a:rPr>
                        <a:t>2.16</a:t>
                      </a:r>
                    </a:p>
                  </a:txBody>
                  <a:tcPr marL="9525" marR="9525" marT="9525" marB="0" anchor="ctr"/>
                </a:tc>
                <a:tc>
                  <a:txBody>
                    <a:bodyPr/>
                    <a:lstStyle/>
                    <a:p>
                      <a:pPr algn="ctr" fontAlgn="b"/>
                      <a:r>
                        <a:rPr lang="en-GB" sz="2400" b="0" i="0" u="none" strike="noStrike" dirty="0">
                          <a:solidFill>
                            <a:srgbClr val="000000"/>
                          </a:solidFill>
                          <a:effectLst/>
                          <a:latin typeface="Calibri"/>
                        </a:rPr>
                        <a:t>0.09</a:t>
                      </a:r>
                    </a:p>
                  </a:txBody>
                  <a:tcPr marL="9525" marR="9525" marT="9525" marB="0" anchor="ctr"/>
                </a:tc>
                <a:tc>
                  <a:txBody>
                    <a:bodyPr/>
                    <a:lstStyle/>
                    <a:p>
                      <a:pPr algn="ctr" fontAlgn="b"/>
                      <a:r>
                        <a:rPr lang="en-GB" sz="2400" b="0" i="0" u="none" strike="noStrike" dirty="0">
                          <a:solidFill>
                            <a:srgbClr val="000000"/>
                          </a:solidFill>
                          <a:effectLst/>
                          <a:latin typeface="Calibri"/>
                        </a:rPr>
                        <a:t>-1.56</a:t>
                      </a:r>
                    </a:p>
                  </a:txBody>
                  <a:tcPr marL="9525" marR="9525" marT="9525" marB="0" anchor="ctr"/>
                </a:tc>
                <a:tc>
                  <a:txBody>
                    <a:bodyPr/>
                    <a:lstStyle/>
                    <a:p>
                      <a:pPr algn="ctr" fontAlgn="b"/>
                      <a:r>
                        <a:rPr lang="en-GB" sz="2400" b="0" i="0" u="none" strike="noStrike" dirty="0">
                          <a:solidFill>
                            <a:srgbClr val="000000"/>
                          </a:solidFill>
                          <a:effectLst/>
                          <a:latin typeface="Calibri"/>
                        </a:rPr>
                        <a:t>5.93</a:t>
                      </a:r>
                    </a:p>
                  </a:txBody>
                  <a:tcPr marL="9525" marR="9525" marT="9525" marB="0" anchor="ctr"/>
                </a:tc>
                <a:tc>
                  <a:txBody>
                    <a:bodyPr/>
                    <a:lstStyle/>
                    <a:p>
                      <a:pPr algn="ctr" fontAlgn="b"/>
                      <a:r>
                        <a:rPr lang="en-GB" sz="2400" b="1" i="0" u="none" strike="noStrike" dirty="0">
                          <a:solidFill>
                            <a:srgbClr val="000000"/>
                          </a:solidFill>
                          <a:effectLst/>
                          <a:latin typeface="Calibri"/>
                        </a:rPr>
                        <a:t>7.84</a:t>
                      </a:r>
                    </a:p>
                  </a:txBody>
                  <a:tcPr marL="9525" marR="9525" marT="9525" marB="0" anchor="ctr"/>
                </a:tc>
                <a:tc>
                  <a:txBody>
                    <a:bodyPr/>
                    <a:lstStyle/>
                    <a:p>
                      <a:pPr algn="ctr" fontAlgn="b"/>
                      <a:r>
                        <a:rPr lang="en-GB" sz="2400" b="0" i="0" u="none" strike="noStrike" dirty="0">
                          <a:solidFill>
                            <a:srgbClr val="000000"/>
                          </a:solidFill>
                          <a:effectLst/>
                          <a:latin typeface="Calibri"/>
                        </a:rPr>
                        <a:t>31.78</a:t>
                      </a:r>
                    </a:p>
                  </a:txBody>
                  <a:tcPr marL="9525" marR="9525" marT="9525" marB="0" anchor="ctr"/>
                </a:tc>
                <a:tc>
                  <a:txBody>
                    <a:bodyPr/>
                    <a:lstStyle/>
                    <a:p>
                      <a:pPr algn="ctr" fontAlgn="b"/>
                      <a:r>
                        <a:rPr lang="en-GB" sz="2400" b="1" i="0" u="none" strike="noStrike" dirty="0">
                          <a:solidFill>
                            <a:srgbClr val="000000"/>
                          </a:solidFill>
                          <a:effectLst/>
                          <a:latin typeface="Calibri"/>
                        </a:rPr>
                        <a:t>49.56</a:t>
                      </a:r>
                    </a:p>
                  </a:txBody>
                  <a:tcPr marL="9525" marR="9525" marT="9525" marB="0" anchor="ctr"/>
                </a:tc>
                <a:tc>
                  <a:txBody>
                    <a:bodyPr/>
                    <a:lstStyle/>
                    <a:p>
                      <a:pPr algn="ctr" fontAlgn="b"/>
                      <a:r>
                        <a:rPr lang="en-GB" sz="2400" b="0" i="0" u="none" strike="noStrike" dirty="0">
                          <a:solidFill>
                            <a:srgbClr val="000000"/>
                          </a:solidFill>
                          <a:effectLst/>
                          <a:latin typeface="Calibri"/>
                        </a:rPr>
                        <a:t>49.63</a:t>
                      </a:r>
                    </a:p>
                  </a:txBody>
                  <a:tcPr marL="9525" marR="9525" marT="9525" marB="0" anchor="ctr"/>
                </a:tc>
                <a:tc>
                  <a:txBody>
                    <a:bodyPr/>
                    <a:lstStyle/>
                    <a:p>
                      <a:pPr algn="ctr" fontAlgn="b"/>
                      <a:r>
                        <a:rPr lang="en-GB" sz="2400" b="1" i="0" u="none" strike="noStrike" dirty="0">
                          <a:solidFill>
                            <a:srgbClr val="000000"/>
                          </a:solidFill>
                          <a:effectLst/>
                          <a:latin typeface="Calibri"/>
                        </a:rPr>
                        <a:t>67.21</a:t>
                      </a:r>
                    </a:p>
                  </a:txBody>
                  <a:tcPr marL="9525" marR="9525" marT="9525" marB="0" anchor="ctr"/>
                </a:tc>
                <a:tc>
                  <a:txBody>
                    <a:bodyPr/>
                    <a:lstStyle/>
                    <a:p>
                      <a:pPr algn="ctr" fontAlgn="b"/>
                      <a:r>
                        <a:rPr lang="en-GB" sz="2400" b="0" i="0" u="none" strike="noStrike" dirty="0">
                          <a:solidFill>
                            <a:srgbClr val="000000"/>
                          </a:solidFill>
                          <a:effectLst/>
                          <a:latin typeface="Calibri"/>
                        </a:rPr>
                        <a:t>--</a:t>
                      </a:r>
                    </a:p>
                  </a:txBody>
                  <a:tcPr marL="9525" marR="9525" marT="9525" marB="0" anchor="ctr"/>
                </a:tc>
                <a:tc>
                  <a:txBody>
                    <a:bodyPr/>
                    <a:lstStyle/>
                    <a:p>
                      <a:pPr algn="ctr" fontAlgn="b"/>
                      <a:endParaRPr lang="en-GB" sz="2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20673799"/>
                  </a:ext>
                </a:extLst>
              </a:tr>
              <a:tr h="706176">
                <a:tc>
                  <a:txBody>
                    <a:bodyPr/>
                    <a:lstStyle/>
                    <a:p>
                      <a:pPr algn="ctr" fontAlgn="ctr"/>
                      <a:r>
                        <a:rPr lang="en-GB" sz="2000" b="1" u="none" strike="noStrike" dirty="0">
                          <a:solidFill>
                            <a:schemeClr val="tx1"/>
                          </a:solidFill>
                          <a:effectLst/>
                        </a:rPr>
                        <a:t>Core Adventurous</a:t>
                      </a:r>
                      <a:endParaRPr lang="en-GB" sz="2000" b="1" i="0" u="none" strike="noStrike" dirty="0">
                        <a:solidFill>
                          <a:schemeClr val="tx1"/>
                        </a:solidFill>
                        <a:effectLst/>
                        <a:latin typeface="Calibri" panose="020F0502020204030204" pitchFamily="34" charset="0"/>
                      </a:endParaRPr>
                    </a:p>
                  </a:txBody>
                  <a:tcPr marL="7057" marR="7057" marT="7057" marB="0" anchor="ctr"/>
                </a:tc>
                <a:tc>
                  <a:txBody>
                    <a:bodyPr/>
                    <a:lstStyle/>
                    <a:p>
                      <a:pPr algn="ctr" fontAlgn="b"/>
                      <a:r>
                        <a:rPr lang="en-GB" sz="2400" b="1" i="0" u="none" strike="noStrike" dirty="0">
                          <a:solidFill>
                            <a:srgbClr val="000000"/>
                          </a:solidFill>
                          <a:effectLst/>
                          <a:latin typeface="Calibri"/>
                        </a:rPr>
                        <a:t>1.74</a:t>
                      </a:r>
                    </a:p>
                  </a:txBody>
                  <a:tcPr marL="9525" marR="9525" marT="9525" marB="0" anchor="ctr"/>
                </a:tc>
                <a:tc>
                  <a:txBody>
                    <a:bodyPr/>
                    <a:lstStyle/>
                    <a:p>
                      <a:pPr algn="ctr" fontAlgn="b"/>
                      <a:r>
                        <a:rPr lang="en-GB" sz="2400" b="0" i="0" u="none" strike="noStrike" dirty="0">
                          <a:solidFill>
                            <a:srgbClr val="000000"/>
                          </a:solidFill>
                          <a:effectLst/>
                          <a:latin typeface="Calibri"/>
                        </a:rPr>
                        <a:t>-0.27</a:t>
                      </a:r>
                    </a:p>
                  </a:txBody>
                  <a:tcPr marL="9525" marR="9525" marT="9525" marB="0" anchor="ctr"/>
                </a:tc>
                <a:tc>
                  <a:txBody>
                    <a:bodyPr/>
                    <a:lstStyle/>
                    <a:p>
                      <a:pPr algn="ctr" fontAlgn="b"/>
                      <a:r>
                        <a:rPr lang="en-GB" sz="2400" b="0" i="0" u="none" strike="noStrike" dirty="0">
                          <a:solidFill>
                            <a:srgbClr val="000000"/>
                          </a:solidFill>
                          <a:effectLst/>
                          <a:latin typeface="Calibri"/>
                        </a:rPr>
                        <a:t>-2.27</a:t>
                      </a:r>
                    </a:p>
                  </a:txBody>
                  <a:tcPr marL="9525" marR="9525" marT="9525" marB="0" anchor="ctr"/>
                </a:tc>
                <a:tc>
                  <a:txBody>
                    <a:bodyPr/>
                    <a:lstStyle/>
                    <a:p>
                      <a:pPr algn="ctr" fontAlgn="b"/>
                      <a:r>
                        <a:rPr lang="en-GB" sz="2400" b="0" i="0" u="none" strike="noStrike" dirty="0">
                          <a:solidFill>
                            <a:srgbClr val="000000"/>
                          </a:solidFill>
                          <a:effectLst/>
                          <a:latin typeface="Calibri"/>
                        </a:rPr>
                        <a:t>5.69</a:t>
                      </a:r>
                    </a:p>
                  </a:txBody>
                  <a:tcPr marL="9525" marR="9525" marT="9525" marB="0" anchor="ctr"/>
                </a:tc>
                <a:tc>
                  <a:txBody>
                    <a:bodyPr/>
                    <a:lstStyle/>
                    <a:p>
                      <a:pPr algn="ctr" fontAlgn="b"/>
                      <a:r>
                        <a:rPr lang="en-GB" sz="2400" b="1" i="0" u="none" strike="noStrike" dirty="0">
                          <a:solidFill>
                            <a:srgbClr val="000000"/>
                          </a:solidFill>
                          <a:effectLst/>
                          <a:latin typeface="Calibri"/>
                        </a:rPr>
                        <a:t>6.99</a:t>
                      </a:r>
                    </a:p>
                  </a:txBody>
                  <a:tcPr marL="9525" marR="9525" marT="9525" marB="0" anchor="ctr"/>
                </a:tc>
                <a:tc>
                  <a:txBody>
                    <a:bodyPr/>
                    <a:lstStyle/>
                    <a:p>
                      <a:pPr algn="ctr" fontAlgn="b"/>
                      <a:r>
                        <a:rPr lang="en-GB" sz="2400" b="0" i="0" u="none" strike="noStrike" dirty="0">
                          <a:solidFill>
                            <a:srgbClr val="000000"/>
                          </a:solidFill>
                          <a:effectLst/>
                          <a:latin typeface="Calibri"/>
                        </a:rPr>
                        <a:t>33.71</a:t>
                      </a:r>
                    </a:p>
                  </a:txBody>
                  <a:tcPr marL="9525" marR="9525" marT="9525" marB="0" anchor="ctr"/>
                </a:tc>
                <a:tc>
                  <a:txBody>
                    <a:bodyPr/>
                    <a:lstStyle/>
                    <a:p>
                      <a:pPr algn="ctr" fontAlgn="b"/>
                      <a:r>
                        <a:rPr lang="en-GB" sz="2400" b="1" i="0" u="none" strike="noStrike" dirty="0">
                          <a:solidFill>
                            <a:srgbClr val="000000"/>
                          </a:solidFill>
                          <a:effectLst/>
                          <a:latin typeface="Calibri"/>
                        </a:rPr>
                        <a:t>54.76</a:t>
                      </a:r>
                    </a:p>
                  </a:txBody>
                  <a:tcPr marL="9525" marR="9525" marT="9525" marB="0" anchor="ctr"/>
                </a:tc>
                <a:tc>
                  <a:txBody>
                    <a:bodyPr/>
                    <a:lstStyle/>
                    <a:p>
                      <a:pPr algn="ctr" fontAlgn="b"/>
                      <a:r>
                        <a:rPr lang="en-GB" sz="2400" b="0" i="0" u="none" strike="noStrike" dirty="0">
                          <a:solidFill>
                            <a:srgbClr val="000000"/>
                          </a:solidFill>
                          <a:effectLst/>
                          <a:latin typeface="Calibri"/>
                        </a:rPr>
                        <a:t>55.41</a:t>
                      </a:r>
                    </a:p>
                  </a:txBody>
                  <a:tcPr marL="9525" marR="9525" marT="9525" marB="0" anchor="ctr"/>
                </a:tc>
                <a:tc>
                  <a:txBody>
                    <a:bodyPr/>
                    <a:lstStyle/>
                    <a:p>
                      <a:pPr algn="ctr" fontAlgn="b"/>
                      <a:r>
                        <a:rPr lang="en-GB" sz="2400" b="1" i="0" u="none" strike="noStrike" dirty="0">
                          <a:solidFill>
                            <a:srgbClr val="000000"/>
                          </a:solidFill>
                          <a:effectLst/>
                          <a:latin typeface="Calibri"/>
                        </a:rPr>
                        <a:t>77.69</a:t>
                      </a:r>
                    </a:p>
                  </a:txBody>
                  <a:tcPr marL="9525" marR="9525" marT="9525" marB="0" anchor="ctr"/>
                </a:tc>
                <a:tc>
                  <a:txBody>
                    <a:bodyPr/>
                    <a:lstStyle/>
                    <a:p>
                      <a:pPr algn="ctr" fontAlgn="b"/>
                      <a:r>
                        <a:rPr lang="en-GB" sz="2400" b="0" i="0" u="none" strike="noStrike" dirty="0">
                          <a:solidFill>
                            <a:srgbClr val="000000"/>
                          </a:solidFill>
                          <a:effectLst/>
                          <a:latin typeface="Calibri"/>
                        </a:rPr>
                        <a:t>--</a:t>
                      </a:r>
                    </a:p>
                  </a:txBody>
                  <a:tcPr marL="9525" marR="9525" marT="9525" marB="0" anchor="ctr"/>
                </a:tc>
                <a:tc>
                  <a:txBody>
                    <a:bodyPr/>
                    <a:lstStyle/>
                    <a:p>
                      <a:pPr algn="ctr" fontAlgn="b"/>
                      <a:endParaRPr lang="en-GB" sz="2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866047071"/>
                  </a:ext>
                </a:extLst>
              </a:tr>
            </a:tbl>
          </a:graphicData>
        </a:graphic>
      </p:graphicFrame>
    </p:spTree>
    <p:extLst>
      <p:ext uri="{BB962C8B-B14F-4D97-AF65-F5344CB8AC3E}">
        <p14:creationId xmlns:p14="http://schemas.microsoft.com/office/powerpoint/2010/main" val="2499619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40"/>
          <p:cNvSpPr txBox="1"/>
          <p:nvPr/>
        </p:nvSpPr>
        <p:spPr>
          <a:xfrm>
            <a:off x="-2175153" y="4539600"/>
            <a:ext cx="18009469" cy="1091774"/>
          </a:xfrm>
          <a:prstGeom prst="rect">
            <a:avLst/>
          </a:prstGeom>
        </p:spPr>
        <p:txBody>
          <a:bodyPr lIns="0" tIns="0" rIns="0" bIns="0" rtlCol="0" anchor="t">
            <a:spAutoFit/>
          </a:bodyPr>
          <a:lstStyle/>
          <a:p>
            <a:pPr algn="ctr">
              <a:lnSpc>
                <a:spcPts val="9600"/>
              </a:lnSpc>
            </a:pPr>
            <a:r>
              <a:rPr lang="en-US" sz="4000" spc="-80" dirty="0">
                <a:solidFill>
                  <a:srgbClr val="FFFFFF"/>
                </a:solidFill>
                <a:latin typeface="Times New Roman" panose="02020603050405020304" pitchFamily="18" charset="0"/>
                <a:cs typeface="Times New Roman" panose="02020603050405020304" pitchFamily="18" charset="0"/>
              </a:rPr>
              <a:t> </a:t>
            </a:r>
            <a:endParaRPr lang="en-US" sz="4800" spc="-80" dirty="0">
              <a:solidFill>
                <a:srgbClr val="FFFFFF"/>
              </a:solidFill>
              <a:latin typeface="Radley"/>
            </a:endParaRPr>
          </a:p>
        </p:txBody>
      </p:sp>
      <p:sp>
        <p:nvSpPr>
          <p:cNvPr id="2" name="TextBox 1">
            <a:extLst>
              <a:ext uri="{FF2B5EF4-FFF2-40B4-BE49-F238E27FC236}">
                <a16:creationId xmlns:a16="http://schemas.microsoft.com/office/drawing/2014/main" id="{34585C2F-820B-4935-8D42-FBCE19D7173E}"/>
              </a:ext>
            </a:extLst>
          </p:cNvPr>
          <p:cNvSpPr txBox="1"/>
          <p:nvPr/>
        </p:nvSpPr>
        <p:spPr>
          <a:xfrm>
            <a:off x="450574" y="8572500"/>
            <a:ext cx="17373605" cy="2031325"/>
          </a:xfrm>
          <a:prstGeom prst="rect">
            <a:avLst/>
          </a:prstGeom>
          <a:noFill/>
        </p:spPr>
        <p:txBody>
          <a:bodyPr wrap="square" rtlCol="0">
            <a:spAutoFit/>
          </a:bodyPr>
          <a:lstStyle/>
          <a:p>
            <a:r>
              <a:rPr lang="en-GB" sz="1800" dirty="0">
                <a:effectLst/>
                <a:latin typeface="Calibri" panose="020F0502020204030204" pitchFamily="34" charset="0"/>
                <a:ea typeface="Calibri" panose="020F0502020204030204" pitchFamily="34" charset="0"/>
              </a:rPr>
              <a:t>Returns are simulated using fixed weights. When the holding has not existed for the back testing period </a:t>
            </a:r>
            <a:r>
              <a:rPr lang="en-GB" sz="1800" b="1" dirty="0">
                <a:effectLst/>
                <a:latin typeface="Calibri" panose="020F0502020204030204" pitchFamily="34" charset="0"/>
                <a:ea typeface="Calibri" panose="020F0502020204030204" pitchFamily="34" charset="0"/>
              </a:rPr>
              <a:t>(</a:t>
            </a:r>
            <a:r>
              <a:rPr lang="en-GB" dirty="0">
                <a:latin typeface="Calibri" panose="020F0502020204030204" pitchFamily="34" charset="0"/>
                <a:ea typeface="Calibri" panose="020F0502020204030204" pitchFamily="34" charset="0"/>
              </a:rPr>
              <a:t>1</a:t>
            </a:r>
            <a:r>
              <a:rPr lang="en-GB" baseline="30000" dirty="0">
                <a:latin typeface="Calibri" panose="020F0502020204030204" pitchFamily="34" charset="0"/>
                <a:ea typeface="Calibri" panose="020F0502020204030204" pitchFamily="34" charset="0"/>
              </a:rPr>
              <a:t>ST</a:t>
            </a:r>
            <a:r>
              <a:rPr lang="en-GB" dirty="0">
                <a:latin typeface="Calibri" panose="020F0502020204030204" pitchFamily="34" charset="0"/>
                <a:ea typeface="Calibri" panose="020F0502020204030204" pitchFamily="34" charset="0"/>
              </a:rPr>
              <a:t> FEB 2019 to 31 JAN 2026</a:t>
            </a:r>
            <a:r>
              <a:rPr lang="en-GB" sz="1800" b="1" dirty="0">
                <a:effectLst/>
                <a:latin typeface="Calibri" panose="020F0502020204030204" pitchFamily="34" charset="0"/>
                <a:ea typeface="Calibri" panose="020F0502020204030204" pitchFamily="34" charset="0"/>
              </a:rPr>
              <a:t>)</a:t>
            </a:r>
            <a:r>
              <a:rPr lang="en-GB" sz="1800" dirty="0">
                <a:effectLst/>
                <a:latin typeface="Calibri" panose="020F0502020204030204" pitchFamily="34" charset="0"/>
                <a:ea typeface="Calibri" panose="020F0502020204030204" pitchFamily="34" charset="0"/>
              </a:rPr>
              <a:t> an alternative security or index is used during the period. Returns are gross of any fees charged by AJ Bell, but are after underlying investment charges where appropriate. The value of investments can go down as well as up and you may get back less than you originally invested. Past performance is not a guide to future performance and some investments need to be held for the long term.</a:t>
            </a:r>
            <a:endParaRPr lang="en-GB" b="1" dirty="0"/>
          </a:p>
          <a:p>
            <a:endParaRPr lang="en-GB" b="1" dirty="0"/>
          </a:p>
          <a:p>
            <a:r>
              <a:rPr lang="en-GB" b="1" dirty="0"/>
              <a:t>SOURCE: AJ Bell </a:t>
            </a:r>
            <a:r>
              <a:rPr lang="en-GB" b="1" dirty="0" err="1"/>
              <a:t>Investcentre</a:t>
            </a:r>
            <a:r>
              <a:rPr lang="en-GB" b="1" dirty="0"/>
              <a:t> – Feb 2026</a:t>
            </a:r>
          </a:p>
          <a:p>
            <a:endParaRPr lang="en-GB" b="1" dirty="0"/>
          </a:p>
          <a:p>
            <a:endParaRPr lang="en-GB" b="1" dirty="0"/>
          </a:p>
        </p:txBody>
      </p:sp>
      <p:sp>
        <p:nvSpPr>
          <p:cNvPr id="7" name="TextBox 6">
            <a:extLst>
              <a:ext uri="{FF2B5EF4-FFF2-40B4-BE49-F238E27FC236}">
                <a16:creationId xmlns:a16="http://schemas.microsoft.com/office/drawing/2014/main" id="{BAB5E151-AADA-2B92-2070-3E1895307C9E}"/>
              </a:ext>
            </a:extLst>
          </p:cNvPr>
          <p:cNvSpPr txBox="1"/>
          <p:nvPr/>
        </p:nvSpPr>
        <p:spPr>
          <a:xfrm>
            <a:off x="450574" y="342900"/>
            <a:ext cx="10235044" cy="461665"/>
          </a:xfrm>
          <a:prstGeom prst="rect">
            <a:avLst/>
          </a:prstGeom>
          <a:noFill/>
        </p:spPr>
        <p:txBody>
          <a:bodyPr wrap="square">
            <a:spAutoFit/>
          </a:bodyPr>
          <a:lstStyle/>
          <a:p>
            <a:r>
              <a:rPr lang="en-GB" sz="2400" b="1" i="0" u="sng" strike="noStrike" dirty="0">
                <a:solidFill>
                  <a:srgbClr val="000000"/>
                </a:solidFill>
                <a:effectLst/>
                <a:latin typeface="Calibri" panose="020F0502020204030204" pitchFamily="34" charset="0"/>
              </a:rPr>
              <a:t>CJ Portfolio Annualised Return (%)</a:t>
            </a:r>
            <a:r>
              <a:rPr lang="en-GB" sz="2400" b="1" u="sng" dirty="0"/>
              <a:t> </a:t>
            </a:r>
          </a:p>
        </p:txBody>
      </p:sp>
      <p:graphicFrame>
        <p:nvGraphicFramePr>
          <p:cNvPr id="3" name="Table 2">
            <a:extLst>
              <a:ext uri="{FF2B5EF4-FFF2-40B4-BE49-F238E27FC236}">
                <a16:creationId xmlns:a16="http://schemas.microsoft.com/office/drawing/2014/main" id="{C254C6E4-5D0D-3D81-A884-E3E06407453D}"/>
              </a:ext>
            </a:extLst>
          </p:cNvPr>
          <p:cNvGraphicFramePr>
            <a:graphicFrameLocks noGrp="1"/>
          </p:cNvGraphicFramePr>
          <p:nvPr>
            <p:extLst>
              <p:ext uri="{D42A27DB-BD31-4B8C-83A1-F6EECF244321}">
                <p14:modId xmlns:p14="http://schemas.microsoft.com/office/powerpoint/2010/main" val="1933331005"/>
              </p:ext>
            </p:extLst>
          </p:nvPr>
        </p:nvGraphicFramePr>
        <p:xfrm>
          <a:off x="533400" y="804564"/>
          <a:ext cx="16764001" cy="7767936"/>
        </p:xfrm>
        <a:graphic>
          <a:graphicData uri="http://schemas.openxmlformats.org/drawingml/2006/table">
            <a:tbl>
              <a:tblPr/>
              <a:tblGrid>
                <a:gridCol w="3652067">
                  <a:extLst>
                    <a:ext uri="{9D8B030D-6E8A-4147-A177-3AD203B41FA5}">
                      <a16:colId xmlns:a16="http://schemas.microsoft.com/office/drawing/2014/main" val="638946554"/>
                    </a:ext>
                  </a:extLst>
                </a:gridCol>
                <a:gridCol w="1191994">
                  <a:extLst>
                    <a:ext uri="{9D8B030D-6E8A-4147-A177-3AD203B41FA5}">
                      <a16:colId xmlns:a16="http://schemas.microsoft.com/office/drawing/2014/main" val="150494574"/>
                    </a:ext>
                  </a:extLst>
                </a:gridCol>
                <a:gridCol w="1191994">
                  <a:extLst>
                    <a:ext uri="{9D8B030D-6E8A-4147-A177-3AD203B41FA5}">
                      <a16:colId xmlns:a16="http://schemas.microsoft.com/office/drawing/2014/main" val="3515209615"/>
                    </a:ext>
                  </a:extLst>
                </a:gridCol>
                <a:gridCol w="1191994">
                  <a:extLst>
                    <a:ext uri="{9D8B030D-6E8A-4147-A177-3AD203B41FA5}">
                      <a16:colId xmlns:a16="http://schemas.microsoft.com/office/drawing/2014/main" val="2433480391"/>
                    </a:ext>
                  </a:extLst>
                </a:gridCol>
                <a:gridCol w="1191994">
                  <a:extLst>
                    <a:ext uri="{9D8B030D-6E8A-4147-A177-3AD203B41FA5}">
                      <a16:colId xmlns:a16="http://schemas.microsoft.com/office/drawing/2014/main" val="3891584122"/>
                    </a:ext>
                  </a:extLst>
                </a:gridCol>
                <a:gridCol w="1191994">
                  <a:extLst>
                    <a:ext uri="{9D8B030D-6E8A-4147-A177-3AD203B41FA5}">
                      <a16:colId xmlns:a16="http://schemas.microsoft.com/office/drawing/2014/main" val="3113106654"/>
                    </a:ext>
                  </a:extLst>
                </a:gridCol>
                <a:gridCol w="1132163">
                  <a:extLst>
                    <a:ext uri="{9D8B030D-6E8A-4147-A177-3AD203B41FA5}">
                      <a16:colId xmlns:a16="http://schemas.microsoft.com/office/drawing/2014/main" val="3049941665"/>
                    </a:ext>
                  </a:extLst>
                </a:gridCol>
                <a:gridCol w="1251825">
                  <a:extLst>
                    <a:ext uri="{9D8B030D-6E8A-4147-A177-3AD203B41FA5}">
                      <a16:colId xmlns:a16="http://schemas.microsoft.com/office/drawing/2014/main" val="66467073"/>
                    </a:ext>
                  </a:extLst>
                </a:gridCol>
                <a:gridCol w="1191994">
                  <a:extLst>
                    <a:ext uri="{9D8B030D-6E8A-4147-A177-3AD203B41FA5}">
                      <a16:colId xmlns:a16="http://schemas.microsoft.com/office/drawing/2014/main" val="1151947045"/>
                    </a:ext>
                  </a:extLst>
                </a:gridCol>
                <a:gridCol w="1191994">
                  <a:extLst>
                    <a:ext uri="{9D8B030D-6E8A-4147-A177-3AD203B41FA5}">
                      <a16:colId xmlns:a16="http://schemas.microsoft.com/office/drawing/2014/main" val="3681919747"/>
                    </a:ext>
                  </a:extLst>
                </a:gridCol>
                <a:gridCol w="1191994">
                  <a:extLst>
                    <a:ext uri="{9D8B030D-6E8A-4147-A177-3AD203B41FA5}">
                      <a16:colId xmlns:a16="http://schemas.microsoft.com/office/drawing/2014/main" val="1850486750"/>
                    </a:ext>
                  </a:extLst>
                </a:gridCol>
                <a:gridCol w="1191994">
                  <a:extLst>
                    <a:ext uri="{9D8B030D-6E8A-4147-A177-3AD203B41FA5}">
                      <a16:colId xmlns:a16="http://schemas.microsoft.com/office/drawing/2014/main" val="1230352449"/>
                    </a:ext>
                  </a:extLst>
                </a:gridCol>
              </a:tblGrid>
              <a:tr h="706176">
                <a:tc>
                  <a:txBody>
                    <a:bodyPr/>
                    <a:lstStyle/>
                    <a:p>
                      <a:pPr algn="ctr" fontAlgn="ctr"/>
                      <a:r>
                        <a:rPr lang="en-GB" sz="2000" b="1" i="0" u="none" strike="noStrike" dirty="0">
                          <a:solidFill>
                            <a:srgbClr val="FFFFFF"/>
                          </a:solidFill>
                          <a:effectLst/>
                          <a:latin typeface="Calibri" panose="020F0502020204030204" pitchFamily="34" charset="0"/>
                        </a:rPr>
                        <a:t>Name</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YTD</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1 Month</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3 Months</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6 Months</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1 Year</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2 Years</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dirty="0">
                          <a:solidFill>
                            <a:srgbClr val="FFFFFF"/>
                          </a:solidFill>
                          <a:effectLst/>
                          <a:latin typeface="Calibri" panose="020F0502020204030204" pitchFamily="34" charset="0"/>
                        </a:rPr>
                        <a:t>3 Years</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4 Years</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5 Years</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7 Years</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St. Dev</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887480630"/>
                  </a:ext>
                </a:extLst>
              </a:tr>
              <a:tr h="706176">
                <a:tc>
                  <a:txBody>
                    <a:bodyPr/>
                    <a:lstStyle/>
                    <a:p>
                      <a:pPr algn="ctr" fontAlgn="ctr"/>
                      <a:r>
                        <a:rPr lang="en-GB" sz="2000" b="1" i="0" u="none" strike="noStrike">
                          <a:solidFill>
                            <a:srgbClr val="FFFFFF"/>
                          </a:solidFill>
                          <a:effectLst/>
                          <a:latin typeface="Calibri" panose="020F0502020204030204" pitchFamily="34" charset="0"/>
                        </a:rPr>
                        <a:t>CJ Fixed Income </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dirty="0">
                          <a:solidFill>
                            <a:srgbClr val="000000"/>
                          </a:solidFill>
                          <a:effectLst/>
                          <a:latin typeface="Calibri" panose="020F0502020204030204" pitchFamily="34" charset="0"/>
                        </a:rPr>
                        <a:t>0.14%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0.14%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0.47%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2.27%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4.71%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4.51%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4.46%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2.36%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2.49%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4.02%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35382974"/>
                  </a:ext>
                </a:extLst>
              </a:tr>
              <a:tr h="706176">
                <a:tc>
                  <a:txBody>
                    <a:bodyPr/>
                    <a:lstStyle/>
                    <a:p>
                      <a:pPr algn="ctr" fontAlgn="ctr"/>
                      <a:r>
                        <a:rPr lang="en-GB" sz="2000" b="1" i="0" u="none" strike="noStrike">
                          <a:solidFill>
                            <a:srgbClr val="FFFFFF"/>
                          </a:solidFill>
                          <a:effectLst/>
                          <a:latin typeface="Calibri" panose="020F0502020204030204" pitchFamily="34" charset="0"/>
                        </a:rPr>
                        <a:t>CJ Defensive </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0.97%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0.97%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5.44%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7.78%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7.08%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6.14%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3.90%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3.61%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4.44%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4.76%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934093965"/>
                  </a:ext>
                </a:extLst>
              </a:tr>
              <a:tr h="706176">
                <a:tc>
                  <a:txBody>
                    <a:bodyPr/>
                    <a:lstStyle/>
                    <a:p>
                      <a:pPr algn="ctr" fontAlgn="ctr"/>
                      <a:r>
                        <a:rPr lang="en-GB" sz="2000" b="1" i="0" u="none" strike="noStrike">
                          <a:solidFill>
                            <a:srgbClr val="FFFFFF"/>
                          </a:solidFill>
                          <a:effectLst/>
                          <a:latin typeface="Calibri" panose="020F0502020204030204" pitchFamily="34" charset="0"/>
                        </a:rPr>
                        <a:t>CJ Cautious </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1.09%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5.81%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7.62%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7.78%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6.44%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3.91%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3.92%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4.82%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5.74%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320673799"/>
                  </a:ext>
                </a:extLst>
              </a:tr>
              <a:tr h="706176">
                <a:tc>
                  <a:txBody>
                    <a:bodyPr/>
                    <a:lstStyle/>
                    <a:p>
                      <a:pPr algn="ctr" fontAlgn="ctr"/>
                      <a:r>
                        <a:rPr lang="en-GB" sz="2000" b="1" i="0" u="none" strike="noStrike">
                          <a:solidFill>
                            <a:srgbClr val="FFFFFF"/>
                          </a:solidFill>
                          <a:effectLst/>
                          <a:latin typeface="Calibri" panose="020F0502020204030204" pitchFamily="34" charset="0"/>
                        </a:rPr>
                        <a:t>CJ Conservative </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1.36%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2.13%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6.77%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8.73%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8.86%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7.15%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4.75%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4.83%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5.68%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6.37%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866047071"/>
                  </a:ext>
                </a:extLst>
              </a:tr>
              <a:tr h="706176">
                <a:tc>
                  <a:txBody>
                    <a:bodyPr/>
                    <a:lstStyle/>
                    <a:p>
                      <a:pPr algn="ctr" fontAlgn="ctr"/>
                      <a:r>
                        <a:rPr lang="en-GB" sz="2000" b="1" i="0" u="none" strike="noStrike">
                          <a:solidFill>
                            <a:srgbClr val="FFFFFF"/>
                          </a:solidFill>
                          <a:effectLst/>
                          <a:latin typeface="Calibri" panose="020F0502020204030204" pitchFamily="34" charset="0"/>
                        </a:rPr>
                        <a:t>CJ Balanced Low </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1.94%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2.78%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8.34%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10.16%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10.17%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8.05%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5.47%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5.63%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6.48%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7.24%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21211079"/>
                  </a:ext>
                </a:extLst>
              </a:tr>
              <a:tr h="706176">
                <a:tc>
                  <a:txBody>
                    <a:bodyPr/>
                    <a:lstStyle/>
                    <a:p>
                      <a:pPr algn="ctr" fontAlgn="ctr"/>
                      <a:r>
                        <a:rPr lang="en-GB" sz="2000" b="1" i="0" u="none" strike="noStrike">
                          <a:solidFill>
                            <a:srgbClr val="FFFFFF"/>
                          </a:solidFill>
                          <a:effectLst/>
                          <a:latin typeface="Calibri" panose="020F0502020204030204" pitchFamily="34" charset="0"/>
                        </a:rPr>
                        <a:t>CJ Balanced Medium </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2.37%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2.37%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3.32%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9.74%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11.40%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11.35%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8.78%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6.02%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6.34%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7.30%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8.31%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852088736"/>
                  </a:ext>
                </a:extLst>
              </a:tr>
              <a:tr h="706176">
                <a:tc>
                  <a:txBody>
                    <a:bodyPr/>
                    <a:lstStyle/>
                    <a:p>
                      <a:pPr algn="ctr" fontAlgn="ctr"/>
                      <a:r>
                        <a:rPr lang="en-GB" sz="2000" b="1" i="0" u="none" strike="noStrike">
                          <a:solidFill>
                            <a:srgbClr val="FFFFFF"/>
                          </a:solidFill>
                          <a:effectLst/>
                          <a:latin typeface="Calibri" panose="020F0502020204030204" pitchFamily="34" charset="0"/>
                        </a:rPr>
                        <a:t>CJ Balanced High </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2.64%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2.64%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3.77%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10.84%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12.28%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12.49%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9.47%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6.83%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7.30%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8.20%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9.31%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071234709"/>
                  </a:ext>
                </a:extLst>
              </a:tr>
              <a:tr h="706176">
                <a:tc>
                  <a:txBody>
                    <a:bodyPr/>
                    <a:lstStyle/>
                    <a:p>
                      <a:pPr algn="ctr" fontAlgn="ctr"/>
                      <a:r>
                        <a:rPr lang="en-GB" sz="2000" b="1" i="0" u="none" strike="noStrike">
                          <a:solidFill>
                            <a:srgbClr val="FFFFFF"/>
                          </a:solidFill>
                          <a:effectLst/>
                          <a:latin typeface="Calibri" panose="020F0502020204030204" pitchFamily="34" charset="0"/>
                        </a:rPr>
                        <a:t>CJ Capital Growth </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3.05%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3.05%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4.27%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12.18%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13.40%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13.63%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10.14%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7.58%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8.15%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9.00%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10.21%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551888302"/>
                  </a:ext>
                </a:extLst>
              </a:tr>
              <a:tr h="706176">
                <a:tc>
                  <a:txBody>
                    <a:bodyPr/>
                    <a:lstStyle/>
                    <a:p>
                      <a:pPr algn="ctr" fontAlgn="ctr"/>
                      <a:r>
                        <a:rPr lang="en-GB" sz="2000" b="1" i="0" u="none" strike="noStrike">
                          <a:solidFill>
                            <a:srgbClr val="FFFFFF"/>
                          </a:solidFill>
                          <a:effectLst/>
                          <a:latin typeface="Calibri" panose="020F0502020204030204" pitchFamily="34" charset="0"/>
                        </a:rPr>
                        <a:t>CJ Adventurous </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3.32%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3.32%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4.69%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13.26%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14.15%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14.65%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10.76%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8.34%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9.07%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9.81%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11.23%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827203118"/>
                  </a:ext>
                </a:extLst>
              </a:tr>
              <a:tr h="706176">
                <a:tc>
                  <a:txBody>
                    <a:bodyPr/>
                    <a:lstStyle/>
                    <a:p>
                      <a:pPr algn="ctr" fontAlgn="ctr"/>
                      <a:r>
                        <a:rPr lang="en-GB" sz="2000" b="1" i="0" u="none" strike="noStrike" dirty="0">
                          <a:solidFill>
                            <a:srgbClr val="FFFFFF"/>
                          </a:solidFill>
                          <a:effectLst/>
                          <a:latin typeface="Calibri" panose="020F0502020204030204" pitchFamily="34" charset="0"/>
                        </a:rPr>
                        <a:t>CJ Aggressive </a:t>
                      </a:r>
                    </a:p>
                  </a:txBody>
                  <a:tcPr marL="7057" marR="7057" marT="705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3.74%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3.74%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5.24%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14.72%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dirty="0">
                          <a:solidFill>
                            <a:srgbClr val="000000"/>
                          </a:solidFill>
                          <a:effectLst/>
                          <a:latin typeface="Calibri" panose="020F0502020204030204" pitchFamily="34" charset="0"/>
                        </a:rPr>
                        <a:t>15.37%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15.88%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11.47%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9.16%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10.01%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a:solidFill>
                            <a:srgbClr val="000000"/>
                          </a:solidFill>
                          <a:effectLst/>
                          <a:latin typeface="Calibri" panose="020F0502020204030204" pitchFamily="34" charset="0"/>
                        </a:rPr>
                        <a:t>10.67%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400" b="0" i="0" u="none" strike="noStrike" dirty="0">
                          <a:solidFill>
                            <a:srgbClr val="000000"/>
                          </a:solidFill>
                          <a:effectLst/>
                          <a:latin typeface="Calibri" panose="020F0502020204030204" pitchFamily="34" charset="0"/>
                        </a:rPr>
                        <a:t>12.30%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258427572"/>
                  </a:ext>
                </a:extLst>
              </a:tr>
            </a:tbl>
          </a:graphicData>
        </a:graphic>
      </p:graphicFrame>
    </p:spTree>
    <p:extLst>
      <p:ext uri="{BB962C8B-B14F-4D97-AF65-F5344CB8AC3E}">
        <p14:creationId xmlns:p14="http://schemas.microsoft.com/office/powerpoint/2010/main" val="4016437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ED83C69-2895-8336-C246-D9F74FAC79D8}"/>
              </a:ext>
            </a:extLst>
          </p:cNvPr>
          <p:cNvGraphicFramePr>
            <a:graphicFrameLocks noGrp="1"/>
          </p:cNvGraphicFramePr>
          <p:nvPr>
            <p:extLst>
              <p:ext uri="{D42A27DB-BD31-4B8C-83A1-F6EECF244321}">
                <p14:modId xmlns:p14="http://schemas.microsoft.com/office/powerpoint/2010/main" val="2576266096"/>
              </p:ext>
            </p:extLst>
          </p:nvPr>
        </p:nvGraphicFramePr>
        <p:xfrm>
          <a:off x="304801" y="342900"/>
          <a:ext cx="17526002" cy="666750"/>
        </p:xfrm>
        <a:graphic>
          <a:graphicData uri="http://schemas.openxmlformats.org/drawingml/2006/table">
            <a:tbl>
              <a:tblPr/>
              <a:tblGrid>
                <a:gridCol w="5791199">
                  <a:extLst>
                    <a:ext uri="{9D8B030D-6E8A-4147-A177-3AD203B41FA5}">
                      <a16:colId xmlns:a16="http://schemas.microsoft.com/office/drawing/2014/main" val="2248511575"/>
                    </a:ext>
                  </a:extLst>
                </a:gridCol>
                <a:gridCol w="1752600">
                  <a:extLst>
                    <a:ext uri="{9D8B030D-6E8A-4147-A177-3AD203B41FA5}">
                      <a16:colId xmlns:a16="http://schemas.microsoft.com/office/drawing/2014/main" val="1256034861"/>
                    </a:ext>
                  </a:extLst>
                </a:gridCol>
                <a:gridCol w="1600200">
                  <a:extLst>
                    <a:ext uri="{9D8B030D-6E8A-4147-A177-3AD203B41FA5}">
                      <a16:colId xmlns:a16="http://schemas.microsoft.com/office/drawing/2014/main" val="2419514377"/>
                    </a:ext>
                  </a:extLst>
                </a:gridCol>
                <a:gridCol w="1600200">
                  <a:extLst>
                    <a:ext uri="{9D8B030D-6E8A-4147-A177-3AD203B41FA5}">
                      <a16:colId xmlns:a16="http://schemas.microsoft.com/office/drawing/2014/main" val="1836804506"/>
                    </a:ext>
                  </a:extLst>
                </a:gridCol>
                <a:gridCol w="1600200">
                  <a:extLst>
                    <a:ext uri="{9D8B030D-6E8A-4147-A177-3AD203B41FA5}">
                      <a16:colId xmlns:a16="http://schemas.microsoft.com/office/drawing/2014/main" val="1094672759"/>
                    </a:ext>
                  </a:extLst>
                </a:gridCol>
                <a:gridCol w="1752600">
                  <a:extLst>
                    <a:ext uri="{9D8B030D-6E8A-4147-A177-3AD203B41FA5}">
                      <a16:colId xmlns:a16="http://schemas.microsoft.com/office/drawing/2014/main" val="94861720"/>
                    </a:ext>
                  </a:extLst>
                </a:gridCol>
                <a:gridCol w="1736837">
                  <a:extLst>
                    <a:ext uri="{9D8B030D-6E8A-4147-A177-3AD203B41FA5}">
                      <a16:colId xmlns:a16="http://schemas.microsoft.com/office/drawing/2014/main" val="1735598150"/>
                    </a:ext>
                  </a:extLst>
                </a:gridCol>
                <a:gridCol w="1692166">
                  <a:extLst>
                    <a:ext uri="{9D8B030D-6E8A-4147-A177-3AD203B41FA5}">
                      <a16:colId xmlns:a16="http://schemas.microsoft.com/office/drawing/2014/main" val="2200221997"/>
                    </a:ext>
                  </a:extLst>
                </a:gridCol>
              </a:tblGrid>
              <a:tr h="666750">
                <a:tc>
                  <a:txBody>
                    <a:bodyPr/>
                    <a:lstStyle/>
                    <a:p>
                      <a:pPr marL="0" algn="l" defTabSz="914400" rtl="0" eaLnBrk="1" fontAlgn="ctr" latinLnBrk="0" hangingPunct="1"/>
                      <a:r>
                        <a:rPr lang="en-US" sz="2400" b="1" i="0" u="sng" strike="noStrike" kern="1200" dirty="0">
                          <a:solidFill>
                            <a:srgbClr val="000000"/>
                          </a:solidFill>
                          <a:effectLst/>
                          <a:latin typeface="Calibri" panose="020F0502020204030204" pitchFamily="34" charset="0"/>
                          <a:ea typeface="+mn-ea"/>
                          <a:cs typeface="+mn-cs"/>
                        </a:rPr>
                        <a:t>Randomness of Returns (Each Calendar Year)                                                       </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800" b="0" i="0" u="none" strike="noStrike" dirty="0">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8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800" b="0" i="0" u="none" strike="noStrike" dirty="0">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8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8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800" b="0" i="0" u="none" strike="noStrike">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endParaRPr lang="en-GB" sz="1800" b="0" i="0" u="none" strike="noStrike" dirty="0">
                        <a:solidFill>
                          <a:srgbClr val="000000"/>
                        </a:solidFill>
                        <a:effectLst/>
                        <a:latin typeface="Calibri" panose="020F0502020204030204" pitchFamily="34" charset="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9984297"/>
                  </a:ext>
                </a:extLst>
              </a:tr>
            </a:tbl>
          </a:graphicData>
        </a:graphic>
      </p:graphicFrame>
      <p:sp>
        <p:nvSpPr>
          <p:cNvPr id="4" name="TextBox 3">
            <a:extLst>
              <a:ext uri="{FF2B5EF4-FFF2-40B4-BE49-F238E27FC236}">
                <a16:creationId xmlns:a16="http://schemas.microsoft.com/office/drawing/2014/main" id="{FE75B368-FF32-7536-53CC-018BDDCB1915}"/>
              </a:ext>
            </a:extLst>
          </p:cNvPr>
          <p:cNvSpPr txBox="1"/>
          <p:nvPr/>
        </p:nvSpPr>
        <p:spPr>
          <a:xfrm>
            <a:off x="450574" y="8572500"/>
            <a:ext cx="17373605" cy="2031325"/>
          </a:xfrm>
          <a:prstGeom prst="rect">
            <a:avLst/>
          </a:prstGeom>
          <a:noFill/>
        </p:spPr>
        <p:txBody>
          <a:bodyPr wrap="square" rtlCol="0">
            <a:spAutoFit/>
          </a:bodyPr>
          <a:lstStyle/>
          <a:p>
            <a:r>
              <a:rPr lang="en-GB" sz="1800" dirty="0">
                <a:effectLst/>
                <a:latin typeface="Calibri" panose="020F0502020204030204" pitchFamily="34" charset="0"/>
                <a:ea typeface="Calibri" panose="020F0502020204030204" pitchFamily="34" charset="0"/>
              </a:rPr>
              <a:t>Returns are simulated using fixed weights. When the holding has not existed for the back testing period (1</a:t>
            </a:r>
            <a:r>
              <a:rPr lang="en-GB" sz="1800" baseline="30000" dirty="0">
                <a:effectLst/>
                <a:latin typeface="Calibri" panose="020F0502020204030204" pitchFamily="34" charset="0"/>
                <a:ea typeface="Calibri" panose="020F0502020204030204" pitchFamily="34" charset="0"/>
              </a:rPr>
              <a:t>ST</a:t>
            </a:r>
            <a:r>
              <a:rPr lang="en-GB" sz="1800" dirty="0">
                <a:effectLst/>
                <a:latin typeface="Calibri" panose="020F0502020204030204" pitchFamily="34" charset="0"/>
                <a:ea typeface="Calibri" panose="020F0502020204030204" pitchFamily="34" charset="0"/>
              </a:rPr>
              <a:t> </a:t>
            </a:r>
            <a:r>
              <a:rPr lang="en-GB" dirty="0">
                <a:latin typeface="Calibri" panose="020F0502020204030204" pitchFamily="34" charset="0"/>
                <a:ea typeface="Calibri" panose="020F0502020204030204" pitchFamily="34" charset="0"/>
              </a:rPr>
              <a:t>FEB 2019 </a:t>
            </a:r>
            <a:r>
              <a:rPr lang="en-GB" sz="1800" dirty="0">
                <a:effectLst/>
                <a:latin typeface="Calibri" panose="020F0502020204030204" pitchFamily="34" charset="0"/>
                <a:ea typeface="Calibri" panose="020F0502020204030204" pitchFamily="34" charset="0"/>
              </a:rPr>
              <a:t>to 31 JAN 2026) an alternative security or index is used during the period. Returns are gross of any fees charged by AJ Bell, but are after underlying investment charges where appropriate. The value of investments can go down as well as up and you may get back less than you originally invested. Past performance is not a guide to future performance and some investments need to be held for the long term.</a:t>
            </a:r>
            <a:endParaRPr lang="en-GB" b="1" dirty="0"/>
          </a:p>
          <a:p>
            <a:endParaRPr lang="en-GB" b="1" dirty="0"/>
          </a:p>
          <a:p>
            <a:r>
              <a:rPr lang="en-GB" b="1" dirty="0"/>
              <a:t>SOURCE: AJ Bell </a:t>
            </a:r>
            <a:r>
              <a:rPr lang="en-GB" b="1" dirty="0" err="1"/>
              <a:t>Investcentre</a:t>
            </a:r>
            <a:r>
              <a:rPr lang="en-GB" b="1" dirty="0"/>
              <a:t> – FEB 2026</a:t>
            </a:r>
          </a:p>
          <a:p>
            <a:endParaRPr lang="en-GB" b="1" dirty="0"/>
          </a:p>
          <a:p>
            <a:endParaRPr lang="en-GB" b="1" dirty="0"/>
          </a:p>
        </p:txBody>
      </p:sp>
      <p:graphicFrame>
        <p:nvGraphicFramePr>
          <p:cNvPr id="5" name="Table 4">
            <a:extLst>
              <a:ext uri="{FF2B5EF4-FFF2-40B4-BE49-F238E27FC236}">
                <a16:creationId xmlns:a16="http://schemas.microsoft.com/office/drawing/2014/main" id="{C9BDAF8A-3143-33C3-D77B-8D75DE0AF779}"/>
              </a:ext>
            </a:extLst>
          </p:cNvPr>
          <p:cNvGraphicFramePr>
            <a:graphicFrameLocks noGrp="1"/>
          </p:cNvGraphicFramePr>
          <p:nvPr>
            <p:extLst>
              <p:ext uri="{D42A27DB-BD31-4B8C-83A1-F6EECF244321}">
                <p14:modId xmlns:p14="http://schemas.microsoft.com/office/powerpoint/2010/main" val="915523020"/>
              </p:ext>
            </p:extLst>
          </p:nvPr>
        </p:nvGraphicFramePr>
        <p:xfrm>
          <a:off x="450575" y="1409700"/>
          <a:ext cx="17373603" cy="7010396"/>
        </p:xfrm>
        <a:graphic>
          <a:graphicData uri="http://schemas.openxmlformats.org/drawingml/2006/table">
            <a:tbl>
              <a:tblPr/>
              <a:tblGrid>
                <a:gridCol w="3664225">
                  <a:extLst>
                    <a:ext uri="{9D8B030D-6E8A-4147-A177-3AD203B41FA5}">
                      <a16:colId xmlns:a16="http://schemas.microsoft.com/office/drawing/2014/main" val="2833002276"/>
                    </a:ext>
                  </a:extLst>
                </a:gridCol>
                <a:gridCol w="1295400">
                  <a:extLst>
                    <a:ext uri="{9D8B030D-6E8A-4147-A177-3AD203B41FA5}">
                      <a16:colId xmlns:a16="http://schemas.microsoft.com/office/drawing/2014/main" val="1280409450"/>
                    </a:ext>
                  </a:extLst>
                </a:gridCol>
                <a:gridCol w="1446497">
                  <a:extLst>
                    <a:ext uri="{9D8B030D-6E8A-4147-A177-3AD203B41FA5}">
                      <a16:colId xmlns:a16="http://schemas.microsoft.com/office/drawing/2014/main" val="2275595157"/>
                    </a:ext>
                  </a:extLst>
                </a:gridCol>
                <a:gridCol w="1566783">
                  <a:extLst>
                    <a:ext uri="{9D8B030D-6E8A-4147-A177-3AD203B41FA5}">
                      <a16:colId xmlns:a16="http://schemas.microsoft.com/office/drawing/2014/main" val="3226782191"/>
                    </a:ext>
                  </a:extLst>
                </a:gridCol>
                <a:gridCol w="1566783">
                  <a:extLst>
                    <a:ext uri="{9D8B030D-6E8A-4147-A177-3AD203B41FA5}">
                      <a16:colId xmlns:a16="http://schemas.microsoft.com/office/drawing/2014/main" val="3473823849"/>
                    </a:ext>
                  </a:extLst>
                </a:gridCol>
                <a:gridCol w="1566783">
                  <a:extLst>
                    <a:ext uri="{9D8B030D-6E8A-4147-A177-3AD203B41FA5}">
                      <a16:colId xmlns:a16="http://schemas.microsoft.com/office/drawing/2014/main" val="1434342032"/>
                    </a:ext>
                  </a:extLst>
                </a:gridCol>
                <a:gridCol w="1566783">
                  <a:extLst>
                    <a:ext uri="{9D8B030D-6E8A-4147-A177-3AD203B41FA5}">
                      <a16:colId xmlns:a16="http://schemas.microsoft.com/office/drawing/2014/main" val="2744938703"/>
                    </a:ext>
                  </a:extLst>
                </a:gridCol>
                <a:gridCol w="1566783">
                  <a:extLst>
                    <a:ext uri="{9D8B030D-6E8A-4147-A177-3AD203B41FA5}">
                      <a16:colId xmlns:a16="http://schemas.microsoft.com/office/drawing/2014/main" val="349680132"/>
                    </a:ext>
                  </a:extLst>
                </a:gridCol>
                <a:gridCol w="1566783">
                  <a:extLst>
                    <a:ext uri="{9D8B030D-6E8A-4147-A177-3AD203B41FA5}">
                      <a16:colId xmlns:a16="http://schemas.microsoft.com/office/drawing/2014/main" val="3107398545"/>
                    </a:ext>
                  </a:extLst>
                </a:gridCol>
                <a:gridCol w="1566783">
                  <a:extLst>
                    <a:ext uri="{9D8B030D-6E8A-4147-A177-3AD203B41FA5}">
                      <a16:colId xmlns:a16="http://schemas.microsoft.com/office/drawing/2014/main" val="3398056650"/>
                    </a:ext>
                  </a:extLst>
                </a:gridCol>
              </a:tblGrid>
              <a:tr h="568036">
                <a:tc>
                  <a:txBody>
                    <a:bodyPr/>
                    <a:lstStyle/>
                    <a:p>
                      <a:pPr algn="l" fontAlgn="b"/>
                      <a:endParaRPr lang="en-GB"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r>
                        <a:rPr lang="en-GB" sz="2000" b="1" i="0" u="none" strike="noStrike" dirty="0">
                          <a:solidFill>
                            <a:srgbClr val="000000"/>
                          </a:solidFill>
                          <a:effectLst/>
                          <a:latin typeface="Calibri" panose="020F0502020204030204" pitchFamily="34" charset="0"/>
                        </a:rPr>
                        <a:t>2017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marL="0" marR="0" lvl="0" indent="0" algn="ctr" defTabSz="13716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Calibri" panose="020F0502020204030204" pitchFamily="34" charset="0"/>
                        </a:rPr>
                        <a:t>2018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r>
                        <a:rPr lang="en-GB" sz="2000" b="1" i="0" u="none" strike="noStrike" dirty="0">
                          <a:solidFill>
                            <a:srgbClr val="000000"/>
                          </a:solidFill>
                          <a:effectLst/>
                          <a:latin typeface="Calibri" panose="020F0502020204030204" pitchFamily="34" charset="0"/>
                        </a:rPr>
                        <a:t>2019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r>
                        <a:rPr lang="en-GB" sz="2000" b="1" i="0" u="none" strike="noStrike" dirty="0">
                          <a:solidFill>
                            <a:srgbClr val="000000"/>
                          </a:solidFill>
                          <a:effectLst/>
                          <a:latin typeface="Calibri" panose="020F0502020204030204" pitchFamily="34" charset="0"/>
                        </a:rPr>
                        <a:t>2020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r>
                        <a:rPr lang="en-GB" sz="2000" b="1" i="0" u="none" strike="noStrike" dirty="0">
                          <a:solidFill>
                            <a:srgbClr val="000000"/>
                          </a:solidFill>
                          <a:effectLst/>
                          <a:latin typeface="Calibri" panose="020F0502020204030204" pitchFamily="34" charset="0"/>
                        </a:rPr>
                        <a:t>2021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r>
                        <a:rPr lang="en-GB" sz="2000" b="1" i="0" u="none" strike="noStrike" dirty="0">
                          <a:solidFill>
                            <a:srgbClr val="000000"/>
                          </a:solidFill>
                          <a:effectLst/>
                          <a:latin typeface="Calibri" panose="020F0502020204030204" pitchFamily="34" charset="0"/>
                        </a:rPr>
                        <a:t>2022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r>
                        <a:rPr lang="en-GB" sz="2000" b="1" i="0" u="none" strike="noStrike" dirty="0">
                          <a:solidFill>
                            <a:srgbClr val="000000"/>
                          </a:solidFill>
                          <a:effectLst/>
                          <a:latin typeface="Calibri" panose="020F0502020204030204" pitchFamily="34" charset="0"/>
                        </a:rPr>
                        <a:t>2023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r>
                        <a:rPr lang="en-GB" sz="2000" b="1" i="0" u="none" strike="noStrike" dirty="0">
                          <a:solidFill>
                            <a:srgbClr val="000000"/>
                          </a:solidFill>
                          <a:effectLst/>
                          <a:latin typeface="Calibri" panose="020F0502020204030204" pitchFamily="34" charset="0"/>
                        </a:rPr>
                        <a:t>2024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r>
                        <a:rPr lang="en-GB" sz="2000" b="1" i="0" u="none" strike="noStrike" dirty="0">
                          <a:solidFill>
                            <a:srgbClr val="000000"/>
                          </a:solidFill>
                          <a:effectLst/>
                          <a:latin typeface="Calibri" panose="020F0502020204030204" pitchFamily="34" charset="0"/>
                        </a:rPr>
                        <a:t>2025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extLst>
                  <a:ext uri="{0D108BD9-81ED-4DB2-BD59-A6C34878D82A}">
                    <a16:rowId xmlns:a16="http://schemas.microsoft.com/office/drawing/2014/main" val="2958782185"/>
                  </a:ext>
                </a:extLst>
              </a:tr>
              <a:tr h="644236">
                <a:tc>
                  <a:txBody>
                    <a:bodyPr/>
                    <a:lstStyle/>
                    <a:p>
                      <a:pPr algn="ctr" fontAlgn="b"/>
                      <a:r>
                        <a:rPr lang="en-GB" sz="2400" b="0" i="0" u="none" strike="noStrike" dirty="0">
                          <a:solidFill>
                            <a:schemeClr val="bg1"/>
                          </a:solidFill>
                          <a:effectLst/>
                          <a:latin typeface="Calibri" panose="020F0502020204030204" pitchFamily="34" charset="0"/>
                        </a:rPr>
                        <a:t>CJ All Fixed Income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buNone/>
                      </a:pPr>
                      <a:r>
                        <a:rPr lang="en-GB" sz="2000" b="0" i="0" u="none" strike="noStrike" dirty="0">
                          <a:solidFill>
                            <a:srgbClr val="000000"/>
                          </a:solidFill>
                          <a:effectLst/>
                          <a:latin typeface="Calibri" panose="020F0502020204030204" pitchFamily="34" charset="0"/>
                        </a:rPr>
                        <a:t>1.50%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3.86%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4.90%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3.85%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-0.38%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-5.56%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5.44%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3.93%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5.03%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1200484"/>
                  </a:ext>
                </a:extLst>
              </a:tr>
              <a:tr h="644236">
                <a:tc>
                  <a:txBody>
                    <a:bodyPr/>
                    <a:lstStyle/>
                    <a:p>
                      <a:pPr algn="ctr" fontAlgn="b"/>
                      <a:r>
                        <a:rPr lang="en-GB" sz="2400" b="0" i="0" u="none" strike="noStrike" dirty="0">
                          <a:solidFill>
                            <a:schemeClr val="bg1"/>
                          </a:solidFill>
                          <a:effectLst/>
                          <a:latin typeface="Calibri" panose="020F0502020204030204" pitchFamily="34" charset="0"/>
                        </a:rPr>
                        <a:t>CJ Defensive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buNone/>
                      </a:pPr>
                      <a:r>
                        <a:rPr lang="en-GB" sz="2000" b="0" i="0" u="none" strike="noStrike">
                          <a:solidFill>
                            <a:srgbClr val="000000"/>
                          </a:solidFill>
                          <a:effectLst/>
                          <a:latin typeface="Calibri" panose="020F0502020204030204" pitchFamily="34" charset="0"/>
                        </a:rPr>
                        <a:t>6.63%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2.84%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7.97%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5.96%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3.47%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-5.60%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6.38%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4.85%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8.12%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2526285"/>
                  </a:ext>
                </a:extLst>
              </a:tr>
              <a:tr h="644236">
                <a:tc>
                  <a:txBody>
                    <a:bodyPr/>
                    <a:lstStyle/>
                    <a:p>
                      <a:pPr algn="ctr" fontAlgn="b"/>
                      <a:r>
                        <a:rPr lang="en-GB" sz="2400" b="0" i="0" u="none" strike="noStrike" dirty="0">
                          <a:solidFill>
                            <a:schemeClr val="bg1"/>
                          </a:solidFill>
                          <a:effectLst/>
                          <a:latin typeface="Calibri" panose="020F0502020204030204" pitchFamily="34" charset="0"/>
                        </a:rPr>
                        <a:t>CJ Cautious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buNone/>
                      </a:pPr>
                      <a:r>
                        <a:rPr lang="en-GB" sz="2000" b="0" i="0" u="none" strike="noStrike">
                          <a:solidFill>
                            <a:srgbClr val="000000"/>
                          </a:solidFill>
                          <a:effectLst/>
                          <a:latin typeface="Calibri" panose="020F0502020204030204" pitchFamily="34" charset="0"/>
                        </a:rPr>
                        <a:t>10.40%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9.35%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6.53%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5.39%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-7.53%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6.74%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5.68%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8.40%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91601896"/>
                  </a:ext>
                </a:extLst>
              </a:tr>
              <a:tr h="644236">
                <a:tc>
                  <a:txBody>
                    <a:bodyPr/>
                    <a:lstStyle/>
                    <a:p>
                      <a:pPr algn="ctr" fontAlgn="b"/>
                      <a:r>
                        <a:rPr lang="en-GB" sz="2400" b="0" i="0" u="none" strike="noStrike" dirty="0">
                          <a:solidFill>
                            <a:schemeClr val="bg1"/>
                          </a:solidFill>
                          <a:effectLst/>
                          <a:latin typeface="Calibri" panose="020F0502020204030204" pitchFamily="34" charset="0"/>
                        </a:rPr>
                        <a:t>CJ Conservative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buNone/>
                      </a:pPr>
                      <a:r>
                        <a:rPr lang="en-GB" sz="2000" b="0" i="0" u="none" strike="noStrike">
                          <a:solidFill>
                            <a:srgbClr val="000000"/>
                          </a:solidFill>
                          <a:effectLst/>
                          <a:latin typeface="Calibri" panose="020F0502020204030204" pitchFamily="34" charset="0"/>
                        </a:rPr>
                        <a:t>13.45%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0.52%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10.67%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7.24%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6.95%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-6.90%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7.15%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6.08%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9.75%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3916821"/>
                  </a:ext>
                </a:extLst>
              </a:tr>
              <a:tr h="644236">
                <a:tc>
                  <a:txBody>
                    <a:bodyPr/>
                    <a:lstStyle/>
                    <a:p>
                      <a:pPr algn="ctr" fontAlgn="b"/>
                      <a:r>
                        <a:rPr lang="en-GB" sz="2400" b="0" i="0" u="none" strike="noStrike" dirty="0">
                          <a:solidFill>
                            <a:schemeClr val="bg1"/>
                          </a:solidFill>
                          <a:effectLst/>
                          <a:latin typeface="Calibri" panose="020F0502020204030204" pitchFamily="34" charset="0"/>
                        </a:rPr>
                        <a:t>CJ Balanced Low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buNone/>
                      </a:pPr>
                      <a:r>
                        <a:rPr lang="en-GB" sz="2000" b="0" i="0" u="none" strike="noStrike">
                          <a:solidFill>
                            <a:srgbClr val="000000"/>
                          </a:solidFill>
                          <a:effectLst/>
                          <a:latin typeface="Calibri" panose="020F0502020204030204" pitchFamily="34" charset="0"/>
                        </a:rPr>
                        <a:t>16.35%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-0.17%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11.98%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8.04%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8.63%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-7.42%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7.74%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6.66%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11.06%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5923501"/>
                  </a:ext>
                </a:extLst>
              </a:tr>
              <a:tr h="644236">
                <a:tc>
                  <a:txBody>
                    <a:bodyPr/>
                    <a:lstStyle/>
                    <a:p>
                      <a:pPr algn="ctr" fontAlgn="b"/>
                      <a:r>
                        <a:rPr lang="en-GB" sz="2400" b="0" i="0" u="none" strike="noStrike" dirty="0">
                          <a:solidFill>
                            <a:schemeClr val="bg1"/>
                          </a:solidFill>
                          <a:effectLst/>
                          <a:latin typeface="Calibri" panose="020F0502020204030204" pitchFamily="34" charset="0"/>
                        </a:rPr>
                        <a:t>CJ Balanced Medium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buNone/>
                      </a:pPr>
                      <a:r>
                        <a:rPr lang="en-GB" sz="2000" b="0" i="0" u="none" strike="noStrike">
                          <a:solidFill>
                            <a:srgbClr val="000000"/>
                          </a:solidFill>
                          <a:effectLst/>
                          <a:latin typeface="Calibri" panose="020F0502020204030204" pitchFamily="34" charset="0"/>
                        </a:rPr>
                        <a:t>19.38%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13.72%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9.27%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10.49%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-8.17%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8.21%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7.15%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12.34%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1018361"/>
                  </a:ext>
                </a:extLst>
              </a:tr>
              <a:tr h="644236">
                <a:tc>
                  <a:txBody>
                    <a:bodyPr/>
                    <a:lstStyle/>
                    <a:p>
                      <a:pPr algn="ctr" fontAlgn="b"/>
                      <a:r>
                        <a:rPr lang="en-GB" sz="2400" b="0" i="0" u="none" strike="noStrike" dirty="0">
                          <a:solidFill>
                            <a:schemeClr val="bg1"/>
                          </a:solidFill>
                          <a:effectLst/>
                          <a:latin typeface="Calibri" panose="020F0502020204030204" pitchFamily="34" charset="0"/>
                        </a:rPr>
                        <a:t>CJ Balanced High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buNone/>
                      </a:pPr>
                      <a:r>
                        <a:rPr lang="en-GB" sz="2000" b="0" i="0" u="none" strike="noStrike">
                          <a:solidFill>
                            <a:srgbClr val="000000"/>
                          </a:solidFill>
                          <a:effectLst/>
                          <a:latin typeface="Calibri" panose="020F0502020204030204" pitchFamily="34" charset="0"/>
                        </a:rPr>
                        <a:t>22.17%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-3.10%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15.27%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dirty="0">
                          <a:solidFill>
                            <a:srgbClr val="000000"/>
                          </a:solidFill>
                          <a:effectLst/>
                          <a:latin typeface="Calibri" panose="020F0502020204030204" pitchFamily="34" charset="0"/>
                        </a:rPr>
                        <a:t>9.93%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12.52%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-7.61%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8.44%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7.87%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13.48%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5054714"/>
                  </a:ext>
                </a:extLst>
              </a:tr>
              <a:tr h="644236">
                <a:tc>
                  <a:txBody>
                    <a:bodyPr/>
                    <a:lstStyle/>
                    <a:p>
                      <a:pPr algn="ctr" fontAlgn="b"/>
                      <a:r>
                        <a:rPr lang="en-GB" sz="2400" b="0" i="0" u="none" strike="noStrike" dirty="0">
                          <a:solidFill>
                            <a:schemeClr val="bg1"/>
                          </a:solidFill>
                          <a:effectLst/>
                          <a:latin typeface="Calibri" panose="020F0502020204030204" pitchFamily="34" charset="0"/>
                        </a:rPr>
                        <a:t>CJ Capital Growth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buNone/>
                      </a:pPr>
                      <a:r>
                        <a:rPr lang="en-GB" sz="2000" b="0" i="0" u="none" strike="noStrike">
                          <a:solidFill>
                            <a:srgbClr val="000000"/>
                          </a:solidFill>
                          <a:effectLst/>
                          <a:latin typeface="Calibri" panose="020F0502020204030204" pitchFamily="34" charset="0"/>
                        </a:rPr>
                        <a:t>25.06%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-4.13%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16.54%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10.57%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14.25%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-7.08%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8.54%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8.48%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14.56%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31623176"/>
                  </a:ext>
                </a:extLst>
              </a:tr>
              <a:tr h="644236">
                <a:tc>
                  <a:txBody>
                    <a:bodyPr/>
                    <a:lstStyle/>
                    <a:p>
                      <a:pPr algn="ctr" fontAlgn="b"/>
                      <a:r>
                        <a:rPr lang="en-GB" sz="2400" b="0" i="0" u="none" strike="noStrike" dirty="0">
                          <a:solidFill>
                            <a:schemeClr val="bg1"/>
                          </a:solidFill>
                          <a:effectLst/>
                          <a:latin typeface="Calibri" panose="020F0502020204030204" pitchFamily="34" charset="0"/>
                        </a:rPr>
                        <a:t>CJ Adventurous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buNone/>
                      </a:pPr>
                      <a:r>
                        <a:rPr lang="en-GB" sz="2000" b="0" i="0" u="none" strike="noStrike">
                          <a:solidFill>
                            <a:srgbClr val="000000"/>
                          </a:solidFill>
                          <a:effectLst/>
                          <a:latin typeface="Calibri" panose="020F0502020204030204" pitchFamily="34" charset="0"/>
                        </a:rPr>
                        <a:t>27.88%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-5.41%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17.88%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10.90%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16.31%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-6.50%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8.72%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9.16%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15.56%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8924897"/>
                  </a:ext>
                </a:extLst>
              </a:tr>
              <a:tr h="644236">
                <a:tc>
                  <a:txBody>
                    <a:bodyPr/>
                    <a:lstStyle/>
                    <a:p>
                      <a:pPr algn="ctr" fontAlgn="b"/>
                      <a:r>
                        <a:rPr lang="en-GB" sz="2400" b="0" i="0" u="none" strike="noStrike" dirty="0">
                          <a:solidFill>
                            <a:schemeClr val="bg1"/>
                          </a:solidFill>
                          <a:effectLst/>
                          <a:latin typeface="Calibri" panose="020F0502020204030204" pitchFamily="34" charset="0"/>
                        </a:rPr>
                        <a:t>CJ Aggressive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7404"/>
                    </a:solidFill>
                  </a:tcPr>
                </a:tc>
                <a:tc>
                  <a:txBody>
                    <a:bodyPr/>
                    <a:lstStyle/>
                    <a:p>
                      <a:pPr algn="ctr" fontAlgn="b">
                        <a:buNone/>
                      </a:pPr>
                      <a:r>
                        <a:rPr lang="en-GB" sz="2000" b="0" i="0" u="none" strike="noStrike">
                          <a:solidFill>
                            <a:srgbClr val="000000"/>
                          </a:solidFill>
                          <a:effectLst/>
                          <a:latin typeface="Calibri" panose="020F0502020204030204" pitchFamily="34" charset="0"/>
                        </a:rPr>
                        <a:t>30.81%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-6.57%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19.26%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11.45%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18.28%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-5.94%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8.85%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a:solidFill>
                            <a:srgbClr val="000000"/>
                          </a:solidFill>
                          <a:effectLst/>
                          <a:latin typeface="Calibri" panose="020F0502020204030204" pitchFamily="34" charset="0"/>
                        </a:rPr>
                        <a:t>9.75%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2000" b="0" i="0" u="none" strike="noStrike" dirty="0">
                          <a:solidFill>
                            <a:srgbClr val="000000"/>
                          </a:solidFill>
                          <a:effectLst/>
                          <a:latin typeface="Calibri" panose="020F0502020204030204" pitchFamily="34" charset="0"/>
                        </a:rPr>
                        <a:t>16.81%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0672900"/>
                  </a:ext>
                </a:extLst>
              </a:tr>
            </a:tbl>
          </a:graphicData>
        </a:graphic>
      </p:graphicFrame>
    </p:spTree>
    <p:extLst>
      <p:ext uri="{BB962C8B-B14F-4D97-AF65-F5344CB8AC3E}">
        <p14:creationId xmlns:p14="http://schemas.microsoft.com/office/powerpoint/2010/main" val="3491350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6A8D12-D39F-4D33-8CDB-E15D45C85BEE}"/>
              </a:ext>
            </a:extLst>
          </p:cNvPr>
          <p:cNvSpPr txBox="1"/>
          <p:nvPr/>
        </p:nvSpPr>
        <p:spPr>
          <a:xfrm>
            <a:off x="457200" y="495300"/>
            <a:ext cx="10235044" cy="461665"/>
          </a:xfrm>
          <a:prstGeom prst="rect">
            <a:avLst/>
          </a:prstGeom>
          <a:noFill/>
        </p:spPr>
        <p:txBody>
          <a:bodyPr wrap="square">
            <a:spAutoFit/>
          </a:bodyPr>
          <a:lstStyle/>
          <a:p>
            <a:r>
              <a:rPr lang="en-GB" sz="2400" b="1" i="0" u="sng" strike="noStrike" dirty="0">
                <a:effectLst/>
                <a:latin typeface="Calibri" panose="020F0502020204030204" pitchFamily="34" charset="0"/>
              </a:rPr>
              <a:t>Growth of Wealth</a:t>
            </a:r>
            <a:r>
              <a:rPr lang="en-GB" sz="2400" b="1" u="sng" dirty="0"/>
              <a:t> </a:t>
            </a:r>
          </a:p>
        </p:txBody>
      </p:sp>
      <p:sp>
        <p:nvSpPr>
          <p:cNvPr id="2" name="TextBox 1">
            <a:extLst>
              <a:ext uri="{FF2B5EF4-FFF2-40B4-BE49-F238E27FC236}">
                <a16:creationId xmlns:a16="http://schemas.microsoft.com/office/drawing/2014/main" id="{B254BBDF-4898-415A-9B85-1BBA6BA550F5}"/>
              </a:ext>
            </a:extLst>
          </p:cNvPr>
          <p:cNvSpPr txBox="1"/>
          <p:nvPr/>
        </p:nvSpPr>
        <p:spPr>
          <a:xfrm>
            <a:off x="228600" y="9086671"/>
            <a:ext cx="6934200" cy="1200329"/>
          </a:xfrm>
          <a:prstGeom prst="rect">
            <a:avLst/>
          </a:prstGeom>
          <a:noFill/>
        </p:spPr>
        <p:txBody>
          <a:bodyPr wrap="square" rtlCol="0">
            <a:spAutoFit/>
          </a:bodyPr>
          <a:lstStyle/>
          <a:p>
            <a:r>
              <a:rPr lang="en-GB" b="1" dirty="0"/>
              <a:t>Past Performance is no indication of future performance.</a:t>
            </a:r>
          </a:p>
          <a:p>
            <a:endParaRPr lang="en-GB" b="1" dirty="0"/>
          </a:p>
          <a:p>
            <a:r>
              <a:rPr lang="en-GB" b="1" dirty="0"/>
              <a:t>SOURCE: AJ Bell </a:t>
            </a:r>
            <a:r>
              <a:rPr lang="en-GB" b="1" dirty="0" err="1"/>
              <a:t>Investcentre</a:t>
            </a:r>
            <a:r>
              <a:rPr lang="en-GB" b="1" dirty="0"/>
              <a:t> – FEB 2026</a:t>
            </a:r>
          </a:p>
          <a:p>
            <a:endParaRPr lang="en-GB" dirty="0"/>
          </a:p>
        </p:txBody>
      </p:sp>
      <p:pic>
        <p:nvPicPr>
          <p:cNvPr id="3" name="Picture 2">
            <a:extLst>
              <a:ext uri="{FF2B5EF4-FFF2-40B4-BE49-F238E27FC236}">
                <a16:creationId xmlns:a16="http://schemas.microsoft.com/office/drawing/2014/main" id="{A1C59026-F08D-163A-E7B1-C8BEC5BC4A19}"/>
              </a:ext>
            </a:extLst>
          </p:cNvPr>
          <p:cNvPicPr>
            <a:picLocks noChangeAspect="1"/>
          </p:cNvPicPr>
          <p:nvPr/>
        </p:nvPicPr>
        <p:blipFill>
          <a:blip r:embed="rId2"/>
          <a:stretch>
            <a:fillRect/>
          </a:stretch>
        </p:blipFill>
        <p:spPr>
          <a:xfrm>
            <a:off x="2028207" y="954034"/>
            <a:ext cx="14231586" cy="7710759"/>
          </a:xfrm>
          <a:prstGeom prst="rect">
            <a:avLst/>
          </a:prstGeom>
        </p:spPr>
      </p:pic>
    </p:spTree>
    <p:extLst>
      <p:ext uri="{BB962C8B-B14F-4D97-AF65-F5344CB8AC3E}">
        <p14:creationId xmlns:p14="http://schemas.microsoft.com/office/powerpoint/2010/main" val="233229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C133C32-A626-4F7D-BDBB-9988C11620C2}"/>
              </a:ext>
            </a:extLst>
          </p:cNvPr>
          <p:cNvSpPr txBox="1"/>
          <p:nvPr/>
        </p:nvSpPr>
        <p:spPr>
          <a:xfrm>
            <a:off x="448102" y="1028700"/>
            <a:ext cx="10235044" cy="461665"/>
          </a:xfrm>
          <a:prstGeom prst="rect">
            <a:avLst/>
          </a:prstGeom>
          <a:noFill/>
        </p:spPr>
        <p:txBody>
          <a:bodyPr wrap="square">
            <a:spAutoFit/>
          </a:bodyPr>
          <a:lstStyle/>
          <a:p>
            <a:r>
              <a:rPr lang="en-US" sz="2400" b="1" i="0" u="none" strike="noStrike" dirty="0">
                <a:solidFill>
                  <a:srgbClr val="000000"/>
                </a:solidFill>
                <a:effectLst/>
                <a:latin typeface="Calibri" panose="020F0502020204030204" pitchFamily="34" charset="0"/>
              </a:rPr>
              <a:t>Range of Returns </a:t>
            </a:r>
            <a:endParaRPr lang="en-GB" sz="3200" b="1" u="sng" dirty="0"/>
          </a:p>
        </p:txBody>
      </p:sp>
      <p:sp>
        <p:nvSpPr>
          <p:cNvPr id="4" name="TextBox 3">
            <a:extLst>
              <a:ext uri="{FF2B5EF4-FFF2-40B4-BE49-F238E27FC236}">
                <a16:creationId xmlns:a16="http://schemas.microsoft.com/office/drawing/2014/main" id="{8BAE9874-77C6-5A81-437B-4AE537E03D5B}"/>
              </a:ext>
            </a:extLst>
          </p:cNvPr>
          <p:cNvSpPr txBox="1"/>
          <p:nvPr/>
        </p:nvSpPr>
        <p:spPr>
          <a:xfrm>
            <a:off x="450574" y="8572500"/>
            <a:ext cx="17373605" cy="2031325"/>
          </a:xfrm>
          <a:prstGeom prst="rect">
            <a:avLst/>
          </a:prstGeom>
          <a:noFill/>
        </p:spPr>
        <p:txBody>
          <a:bodyPr wrap="square" rtlCol="0">
            <a:spAutoFit/>
          </a:bodyPr>
          <a:lstStyle/>
          <a:p>
            <a:r>
              <a:rPr lang="en-GB" sz="1800" dirty="0">
                <a:effectLst/>
                <a:latin typeface="Calibri" panose="020F0502020204030204" pitchFamily="34" charset="0"/>
                <a:ea typeface="Calibri" panose="020F0502020204030204" pitchFamily="34" charset="0"/>
              </a:rPr>
              <a:t>Returns are simulated using fixed weights. When the holding has not existed for the back testing period (</a:t>
            </a:r>
            <a:r>
              <a:rPr lang="en-US" sz="1800" b="1" dirty="0">
                <a:solidFill>
                  <a:srgbClr val="000000"/>
                </a:solidFill>
                <a:effectLst/>
                <a:latin typeface="Calibri" panose="020F0502020204030204" pitchFamily="34" charset="0"/>
                <a:ea typeface="Calibri" panose="020F0502020204030204" pitchFamily="34" charset="0"/>
              </a:rPr>
              <a:t>01/02/2019 TO 31/01/2026</a:t>
            </a:r>
            <a:r>
              <a:rPr lang="en-GB" sz="1800" dirty="0">
                <a:effectLst/>
                <a:latin typeface="Calibri" panose="020F0502020204030204" pitchFamily="34" charset="0"/>
                <a:ea typeface="Calibri" panose="020F0502020204030204" pitchFamily="34" charset="0"/>
              </a:rPr>
              <a:t>) an alternative security or index is used during the period. Returns are gross of any fees charged by AJ Bell, but are after underlying investment charges where appropriate. The value of investments can go down as well as up and you may get back less than you originally invested. Past performance is not a guide to future performance and some investments need to be held for the long term.</a:t>
            </a:r>
            <a:endParaRPr lang="en-GB" b="1" dirty="0"/>
          </a:p>
          <a:p>
            <a:endParaRPr lang="en-GB" b="1" dirty="0"/>
          </a:p>
          <a:p>
            <a:r>
              <a:rPr lang="en-GB" b="1" dirty="0"/>
              <a:t>SOURCE: AJ Bell </a:t>
            </a:r>
            <a:r>
              <a:rPr lang="en-GB" b="1" dirty="0" err="1"/>
              <a:t>Investcentre</a:t>
            </a:r>
            <a:r>
              <a:rPr lang="en-GB" b="1" dirty="0"/>
              <a:t> – AUG 2025</a:t>
            </a:r>
          </a:p>
          <a:p>
            <a:endParaRPr lang="en-GB" b="1" dirty="0"/>
          </a:p>
          <a:p>
            <a:endParaRPr lang="en-GB" b="1" dirty="0"/>
          </a:p>
        </p:txBody>
      </p:sp>
      <p:graphicFrame>
        <p:nvGraphicFramePr>
          <p:cNvPr id="2" name="Table 1">
            <a:extLst>
              <a:ext uri="{FF2B5EF4-FFF2-40B4-BE49-F238E27FC236}">
                <a16:creationId xmlns:a16="http://schemas.microsoft.com/office/drawing/2014/main" id="{59FC1884-9819-6BDE-F1EC-390003DB70FD}"/>
              </a:ext>
            </a:extLst>
          </p:cNvPr>
          <p:cNvGraphicFramePr>
            <a:graphicFrameLocks noGrp="1"/>
          </p:cNvGraphicFramePr>
          <p:nvPr>
            <p:extLst>
              <p:ext uri="{D42A27DB-BD31-4B8C-83A1-F6EECF244321}">
                <p14:modId xmlns:p14="http://schemas.microsoft.com/office/powerpoint/2010/main" val="946095976"/>
              </p:ext>
            </p:extLst>
          </p:nvPr>
        </p:nvGraphicFramePr>
        <p:xfrm>
          <a:off x="448102" y="1638300"/>
          <a:ext cx="6867096" cy="6657114"/>
        </p:xfrm>
        <a:graphic>
          <a:graphicData uri="http://schemas.openxmlformats.org/drawingml/2006/table">
            <a:tbl>
              <a:tblPr/>
              <a:tblGrid>
                <a:gridCol w="2978500">
                  <a:extLst>
                    <a:ext uri="{9D8B030D-6E8A-4147-A177-3AD203B41FA5}">
                      <a16:colId xmlns:a16="http://schemas.microsoft.com/office/drawing/2014/main" val="3958203276"/>
                    </a:ext>
                  </a:extLst>
                </a:gridCol>
                <a:gridCol w="972149">
                  <a:extLst>
                    <a:ext uri="{9D8B030D-6E8A-4147-A177-3AD203B41FA5}">
                      <a16:colId xmlns:a16="http://schemas.microsoft.com/office/drawing/2014/main" val="1707339043"/>
                    </a:ext>
                  </a:extLst>
                </a:gridCol>
                <a:gridCol w="972149">
                  <a:extLst>
                    <a:ext uri="{9D8B030D-6E8A-4147-A177-3AD203B41FA5}">
                      <a16:colId xmlns:a16="http://schemas.microsoft.com/office/drawing/2014/main" val="1052655401"/>
                    </a:ext>
                  </a:extLst>
                </a:gridCol>
                <a:gridCol w="972149">
                  <a:extLst>
                    <a:ext uri="{9D8B030D-6E8A-4147-A177-3AD203B41FA5}">
                      <a16:colId xmlns:a16="http://schemas.microsoft.com/office/drawing/2014/main" val="182536749"/>
                    </a:ext>
                  </a:extLst>
                </a:gridCol>
                <a:gridCol w="972149">
                  <a:extLst>
                    <a:ext uri="{9D8B030D-6E8A-4147-A177-3AD203B41FA5}">
                      <a16:colId xmlns:a16="http://schemas.microsoft.com/office/drawing/2014/main" val="2480231227"/>
                    </a:ext>
                  </a:extLst>
                </a:gridCol>
              </a:tblGrid>
              <a:tr h="595746">
                <a:tc>
                  <a:txBody>
                    <a:bodyPr/>
                    <a:lstStyle/>
                    <a:p>
                      <a:pPr algn="ctr" fontAlgn="ctr"/>
                      <a:r>
                        <a:rPr lang="en-GB" sz="2000" b="1" i="0" u="none" strike="noStrike">
                          <a:solidFill>
                            <a:srgbClr val="FFFFFF"/>
                          </a:solidFill>
                          <a:effectLst/>
                          <a:latin typeface="Calibri" panose="020F0502020204030204" pitchFamily="34" charset="0"/>
                        </a:rPr>
                        <a:t>Name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Highest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Lowest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Average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Std Dev</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3218780033"/>
                  </a:ext>
                </a:extLst>
              </a:tr>
              <a:tr h="699654">
                <a:tc>
                  <a:txBody>
                    <a:bodyPr/>
                    <a:lstStyle/>
                    <a:p>
                      <a:pPr algn="ctr" fontAlgn="ctr"/>
                      <a:r>
                        <a:rPr lang="en-GB" sz="2000" b="1" i="0" u="none" strike="noStrike">
                          <a:solidFill>
                            <a:srgbClr val="FFFFFF"/>
                          </a:solidFill>
                          <a:effectLst/>
                          <a:latin typeface="Calibri" panose="020F0502020204030204" pitchFamily="34" charset="0"/>
                        </a:rPr>
                        <a:t>CJ All Fixed Income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dirty="0">
                          <a:solidFill>
                            <a:srgbClr val="000000"/>
                          </a:solidFill>
                          <a:effectLst/>
                          <a:latin typeface="Calibri" panose="020F0502020204030204" pitchFamily="34" charset="0"/>
                        </a:rPr>
                        <a:t>3.03%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-2.70%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0.21%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1.16%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009576542"/>
                  </a:ext>
                </a:extLst>
              </a:tr>
              <a:tr h="595746">
                <a:tc>
                  <a:txBody>
                    <a:bodyPr/>
                    <a:lstStyle/>
                    <a:p>
                      <a:pPr algn="ctr" fontAlgn="ctr"/>
                      <a:r>
                        <a:rPr lang="en-GB" sz="2000" b="1" i="0" u="none" strike="noStrike">
                          <a:solidFill>
                            <a:srgbClr val="FFFFFF"/>
                          </a:solidFill>
                          <a:effectLst/>
                          <a:latin typeface="Calibri" panose="020F0502020204030204" pitchFamily="34" charset="0"/>
                        </a:rPr>
                        <a:t>CJ Defensive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3.54%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-3.23%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0.37%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1.38%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1470762"/>
                  </a:ext>
                </a:extLst>
              </a:tr>
              <a:tr h="595746">
                <a:tc>
                  <a:txBody>
                    <a:bodyPr/>
                    <a:lstStyle/>
                    <a:p>
                      <a:pPr algn="ctr" fontAlgn="ctr"/>
                      <a:r>
                        <a:rPr lang="en-GB" sz="2000" b="1" i="0" u="none" strike="noStrike">
                          <a:solidFill>
                            <a:srgbClr val="FFFFFF"/>
                          </a:solidFill>
                          <a:effectLst/>
                          <a:latin typeface="Calibri" panose="020F0502020204030204" pitchFamily="34" charset="0"/>
                        </a:rPr>
                        <a:t>CJ Cautious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3.79%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-4.52%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0.41%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1.66%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974680965"/>
                  </a:ext>
                </a:extLst>
              </a:tr>
              <a:tr h="595746">
                <a:tc>
                  <a:txBody>
                    <a:bodyPr/>
                    <a:lstStyle/>
                    <a:p>
                      <a:pPr algn="ctr" fontAlgn="ctr"/>
                      <a:r>
                        <a:rPr lang="en-GB" sz="2000" b="1" i="0" u="none" strike="noStrike">
                          <a:solidFill>
                            <a:srgbClr val="FFFFFF"/>
                          </a:solidFill>
                          <a:effectLst/>
                          <a:latin typeface="Calibri" panose="020F0502020204030204" pitchFamily="34" charset="0"/>
                        </a:rPr>
                        <a:t>CJ Conservative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3.98%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-5.69%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0.48%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1.84%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36771414"/>
                  </a:ext>
                </a:extLst>
              </a:tr>
              <a:tr h="595746">
                <a:tc>
                  <a:txBody>
                    <a:bodyPr/>
                    <a:lstStyle/>
                    <a:p>
                      <a:pPr algn="ctr" fontAlgn="ctr"/>
                      <a:r>
                        <a:rPr lang="en-GB" sz="2000" b="1" i="0" u="none" strike="noStrike">
                          <a:solidFill>
                            <a:srgbClr val="FFFFFF"/>
                          </a:solidFill>
                          <a:effectLst/>
                          <a:latin typeface="Calibri" panose="020F0502020204030204" pitchFamily="34" charset="0"/>
                        </a:rPr>
                        <a:t>CJ Balanced Low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4.61%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-6.55%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0.55%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2.09%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818919980"/>
                  </a:ext>
                </a:extLst>
              </a:tr>
              <a:tr h="595746">
                <a:tc>
                  <a:txBody>
                    <a:bodyPr/>
                    <a:lstStyle/>
                    <a:p>
                      <a:pPr algn="ctr" fontAlgn="ctr"/>
                      <a:r>
                        <a:rPr lang="en-GB" sz="2000" b="1" i="0" u="none" strike="noStrike">
                          <a:solidFill>
                            <a:srgbClr val="FFFFFF"/>
                          </a:solidFill>
                          <a:effectLst/>
                          <a:latin typeface="Calibri" panose="020F0502020204030204" pitchFamily="34" charset="0"/>
                        </a:rPr>
                        <a:t>CJ Balanced Medium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5.61%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-7.76%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0.62%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2.40%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291562176"/>
                  </a:ext>
                </a:extLst>
              </a:tr>
              <a:tr h="595746">
                <a:tc>
                  <a:txBody>
                    <a:bodyPr/>
                    <a:lstStyle/>
                    <a:p>
                      <a:pPr algn="ctr" fontAlgn="ctr"/>
                      <a:r>
                        <a:rPr lang="en-GB" sz="2000" b="1" i="0" u="none" strike="noStrike">
                          <a:solidFill>
                            <a:srgbClr val="FFFFFF"/>
                          </a:solidFill>
                          <a:effectLst/>
                          <a:latin typeface="Calibri" panose="020F0502020204030204" pitchFamily="34" charset="0"/>
                        </a:rPr>
                        <a:t>CJ Balanced High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6.49%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dirty="0">
                          <a:solidFill>
                            <a:srgbClr val="000000"/>
                          </a:solidFill>
                          <a:effectLst/>
                          <a:latin typeface="Calibri" panose="020F0502020204030204" pitchFamily="34" charset="0"/>
                        </a:rPr>
                        <a:t>-9.29%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0.70%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2.69%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833524005"/>
                  </a:ext>
                </a:extLst>
              </a:tr>
              <a:tr h="595746">
                <a:tc>
                  <a:txBody>
                    <a:bodyPr/>
                    <a:lstStyle/>
                    <a:p>
                      <a:pPr algn="ctr" fontAlgn="ctr"/>
                      <a:r>
                        <a:rPr lang="en-GB" sz="2000" b="1" i="0" u="none" strike="noStrike">
                          <a:solidFill>
                            <a:srgbClr val="FFFFFF"/>
                          </a:solidFill>
                          <a:effectLst/>
                          <a:latin typeface="Calibri" panose="020F0502020204030204" pitchFamily="34" charset="0"/>
                        </a:rPr>
                        <a:t>CJ Capital Growth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7.23%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-10.33%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0.76%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2.95%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635381962"/>
                  </a:ext>
                </a:extLst>
              </a:tr>
              <a:tr h="595746">
                <a:tc>
                  <a:txBody>
                    <a:bodyPr/>
                    <a:lstStyle/>
                    <a:p>
                      <a:pPr algn="ctr" fontAlgn="ctr"/>
                      <a:r>
                        <a:rPr lang="en-GB" sz="2000" b="1" i="0" u="none" strike="noStrike">
                          <a:solidFill>
                            <a:srgbClr val="FFFFFF"/>
                          </a:solidFill>
                          <a:effectLst/>
                          <a:latin typeface="Calibri" panose="020F0502020204030204" pitchFamily="34" charset="0"/>
                        </a:rPr>
                        <a:t>CJ Adventurous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8.37%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-11.46%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0.84%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3.24%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341279886"/>
                  </a:ext>
                </a:extLst>
              </a:tr>
              <a:tr h="595746">
                <a:tc>
                  <a:txBody>
                    <a:bodyPr/>
                    <a:lstStyle/>
                    <a:p>
                      <a:pPr algn="ctr" fontAlgn="ctr"/>
                      <a:r>
                        <a:rPr lang="en-GB" sz="2000" b="1" i="0" u="none" strike="noStrike">
                          <a:solidFill>
                            <a:srgbClr val="FFFFFF"/>
                          </a:solidFill>
                          <a:effectLst/>
                          <a:latin typeface="Calibri" panose="020F0502020204030204" pitchFamily="34" charset="0"/>
                        </a:rPr>
                        <a:t>CJ Aggressive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9.43%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-12.57%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0.91%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dirty="0">
                          <a:solidFill>
                            <a:srgbClr val="000000"/>
                          </a:solidFill>
                          <a:effectLst/>
                          <a:latin typeface="Calibri" panose="020F0502020204030204" pitchFamily="34" charset="0"/>
                        </a:rPr>
                        <a:t>3.55%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73921225"/>
                  </a:ext>
                </a:extLst>
              </a:tr>
            </a:tbl>
          </a:graphicData>
        </a:graphic>
      </p:graphicFrame>
      <p:graphicFrame>
        <p:nvGraphicFramePr>
          <p:cNvPr id="6" name="Chart 5">
            <a:extLst>
              <a:ext uri="{FF2B5EF4-FFF2-40B4-BE49-F238E27FC236}">
                <a16:creationId xmlns:a16="http://schemas.microsoft.com/office/drawing/2014/main" id="{7D980843-B105-4374-BC13-7A6DBBA1F63A}"/>
              </a:ext>
            </a:extLst>
          </p:cNvPr>
          <p:cNvGraphicFramePr>
            <a:graphicFrameLocks/>
          </p:cNvGraphicFramePr>
          <p:nvPr>
            <p:extLst>
              <p:ext uri="{D42A27DB-BD31-4B8C-83A1-F6EECF244321}">
                <p14:modId xmlns:p14="http://schemas.microsoft.com/office/powerpoint/2010/main" val="124736925"/>
              </p:ext>
            </p:extLst>
          </p:nvPr>
        </p:nvGraphicFramePr>
        <p:xfrm>
          <a:off x="7543800" y="1638300"/>
          <a:ext cx="9829800" cy="65532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0168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536EA1-772F-5D5F-1CF4-19ACDE214A73}"/>
              </a:ext>
            </a:extLst>
          </p:cNvPr>
          <p:cNvSpPr txBox="1"/>
          <p:nvPr/>
        </p:nvSpPr>
        <p:spPr>
          <a:xfrm>
            <a:off x="152400" y="8725744"/>
            <a:ext cx="5606070" cy="1200329"/>
          </a:xfrm>
          <a:prstGeom prst="rect">
            <a:avLst/>
          </a:prstGeom>
          <a:noFill/>
        </p:spPr>
        <p:txBody>
          <a:bodyPr wrap="square" rtlCol="0">
            <a:spAutoFit/>
          </a:bodyPr>
          <a:lstStyle/>
          <a:p>
            <a:endParaRPr lang="en-GB" b="1" dirty="0"/>
          </a:p>
          <a:p>
            <a:endParaRPr lang="en-GB" b="1" dirty="0"/>
          </a:p>
          <a:p>
            <a:r>
              <a:rPr lang="en-GB" b="1" dirty="0" err="1"/>
              <a:t>SOURCE:Morningstar</a:t>
            </a:r>
            <a:r>
              <a:rPr lang="en-GB" b="1" dirty="0"/>
              <a:t> – </a:t>
            </a:r>
          </a:p>
          <a:p>
            <a:r>
              <a:rPr lang="en-GB" b="1" dirty="0"/>
              <a:t>July 2024</a:t>
            </a:r>
            <a:endParaRPr lang="en-GB" dirty="0"/>
          </a:p>
        </p:txBody>
      </p:sp>
      <p:sp>
        <p:nvSpPr>
          <p:cNvPr id="3" name="TextBox 2">
            <a:extLst>
              <a:ext uri="{FF2B5EF4-FFF2-40B4-BE49-F238E27FC236}">
                <a16:creationId xmlns:a16="http://schemas.microsoft.com/office/drawing/2014/main" id="{80A9F438-CC9D-C911-CFA5-D0E02E4827F4}"/>
              </a:ext>
            </a:extLst>
          </p:cNvPr>
          <p:cNvSpPr txBox="1"/>
          <p:nvPr/>
        </p:nvSpPr>
        <p:spPr>
          <a:xfrm>
            <a:off x="3124200" y="124480"/>
            <a:ext cx="12714517" cy="523220"/>
          </a:xfrm>
          <a:prstGeom prst="rect">
            <a:avLst/>
          </a:prstGeom>
          <a:noFill/>
        </p:spPr>
        <p:txBody>
          <a:bodyPr wrap="square" rtlCol="0">
            <a:spAutoFit/>
          </a:bodyPr>
          <a:lstStyle/>
          <a:p>
            <a:pPr algn="ctr"/>
            <a:r>
              <a:rPr lang="en-GB" sz="2800" b="1">
                <a:latin typeface="Calibri" panose="020F0502020204030204" pitchFamily="34" charset="0"/>
                <a:ea typeface="Calibri" panose="020F0502020204030204" pitchFamily="34" charset="0"/>
                <a:cs typeface="Calibri" panose="020F0502020204030204" pitchFamily="34" charset="0"/>
              </a:rPr>
              <a:t>Asset Class Performance Listed Best to Worst Each Year 2014 - 2023</a:t>
            </a:r>
            <a:endParaRPr lang="en-GB" sz="2800" b="1"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B54F8AFC-4084-45D6-133E-165866DA7A9A}"/>
              </a:ext>
            </a:extLst>
          </p:cNvPr>
          <p:cNvPicPr>
            <a:picLocks noChangeAspect="1"/>
          </p:cNvPicPr>
          <p:nvPr/>
        </p:nvPicPr>
        <p:blipFill>
          <a:blip r:embed="rId2"/>
          <a:stretch>
            <a:fillRect/>
          </a:stretch>
        </p:blipFill>
        <p:spPr>
          <a:xfrm>
            <a:off x="3097161" y="124480"/>
            <a:ext cx="12714517" cy="9801593"/>
          </a:xfrm>
          <a:prstGeom prst="rect">
            <a:avLst/>
          </a:prstGeom>
        </p:spPr>
      </p:pic>
    </p:spTree>
    <p:extLst>
      <p:ext uri="{BB962C8B-B14F-4D97-AF65-F5344CB8AC3E}">
        <p14:creationId xmlns:p14="http://schemas.microsoft.com/office/powerpoint/2010/main" val="2966456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CC1A6C5-A6CA-42CB-84A4-A09A1CCDD5E9}"/>
              </a:ext>
            </a:extLst>
          </p:cNvPr>
          <p:cNvSpPr txBox="1"/>
          <p:nvPr/>
        </p:nvSpPr>
        <p:spPr>
          <a:xfrm>
            <a:off x="228600" y="266700"/>
            <a:ext cx="10235044" cy="461665"/>
          </a:xfrm>
          <a:prstGeom prst="rect">
            <a:avLst/>
          </a:prstGeom>
          <a:noFill/>
        </p:spPr>
        <p:txBody>
          <a:bodyPr wrap="square">
            <a:spAutoFit/>
          </a:bodyPr>
          <a:lstStyle/>
          <a:p>
            <a:r>
              <a:rPr lang="en-GB" sz="2400" b="1" i="0" u="sng" strike="noStrike" dirty="0">
                <a:effectLst/>
                <a:latin typeface="Calibri" panose="020F0502020204030204" pitchFamily="34" charset="0"/>
              </a:rPr>
              <a:t>Return Charts (2017 - 2025)</a:t>
            </a:r>
            <a:r>
              <a:rPr lang="en-GB" sz="2400" u="sng" dirty="0"/>
              <a:t> </a:t>
            </a:r>
          </a:p>
        </p:txBody>
      </p:sp>
      <p:sp>
        <p:nvSpPr>
          <p:cNvPr id="3" name="TextBox 2">
            <a:extLst>
              <a:ext uri="{FF2B5EF4-FFF2-40B4-BE49-F238E27FC236}">
                <a16:creationId xmlns:a16="http://schemas.microsoft.com/office/drawing/2014/main" id="{53D4EBC4-C233-F1B0-BC65-942412D0BF93}"/>
              </a:ext>
            </a:extLst>
          </p:cNvPr>
          <p:cNvSpPr txBox="1"/>
          <p:nvPr/>
        </p:nvSpPr>
        <p:spPr>
          <a:xfrm>
            <a:off x="1093532" y="9164181"/>
            <a:ext cx="5606070" cy="1200329"/>
          </a:xfrm>
          <a:prstGeom prst="rect">
            <a:avLst/>
          </a:prstGeom>
          <a:noFill/>
        </p:spPr>
        <p:txBody>
          <a:bodyPr wrap="square" rtlCol="0">
            <a:spAutoFit/>
          </a:bodyPr>
          <a:lstStyle/>
          <a:p>
            <a:r>
              <a:rPr lang="en-GB" b="1" dirty="0"/>
              <a:t>Past Performance is no indication of future performance.</a:t>
            </a:r>
          </a:p>
          <a:p>
            <a:endParaRPr lang="en-GB" b="1" dirty="0"/>
          </a:p>
          <a:p>
            <a:r>
              <a:rPr lang="en-GB" b="1" dirty="0"/>
              <a:t>SOURCE: AJ Bell </a:t>
            </a:r>
            <a:r>
              <a:rPr lang="en-GB" b="1" dirty="0" err="1"/>
              <a:t>Investcentre</a:t>
            </a:r>
            <a:r>
              <a:rPr lang="en-GB" b="1" dirty="0"/>
              <a:t> – FEB 2026</a:t>
            </a:r>
          </a:p>
          <a:p>
            <a:endParaRPr lang="en-GB" dirty="0"/>
          </a:p>
        </p:txBody>
      </p:sp>
      <p:pic>
        <p:nvPicPr>
          <p:cNvPr id="6" name="Picture 5">
            <a:extLst>
              <a:ext uri="{FF2B5EF4-FFF2-40B4-BE49-F238E27FC236}">
                <a16:creationId xmlns:a16="http://schemas.microsoft.com/office/drawing/2014/main" id="{9B4558A1-4F47-46B6-05D1-24FBF0068ED7}"/>
              </a:ext>
            </a:extLst>
          </p:cNvPr>
          <p:cNvPicPr>
            <a:picLocks noChangeAspect="1"/>
          </p:cNvPicPr>
          <p:nvPr/>
        </p:nvPicPr>
        <p:blipFill>
          <a:blip r:embed="rId2"/>
          <a:stretch>
            <a:fillRect/>
          </a:stretch>
        </p:blipFill>
        <p:spPr>
          <a:xfrm>
            <a:off x="390213" y="2171700"/>
            <a:ext cx="17507574" cy="4371713"/>
          </a:xfrm>
          <a:prstGeom prst="rect">
            <a:avLst/>
          </a:prstGeom>
        </p:spPr>
      </p:pic>
    </p:spTree>
    <p:extLst>
      <p:ext uri="{BB962C8B-B14F-4D97-AF65-F5344CB8AC3E}">
        <p14:creationId xmlns:p14="http://schemas.microsoft.com/office/powerpoint/2010/main" val="2621221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40"/>
          <p:cNvSpPr txBox="1"/>
          <p:nvPr/>
        </p:nvSpPr>
        <p:spPr>
          <a:xfrm>
            <a:off x="-2175153" y="4539600"/>
            <a:ext cx="18009469" cy="1091774"/>
          </a:xfrm>
          <a:prstGeom prst="rect">
            <a:avLst/>
          </a:prstGeom>
        </p:spPr>
        <p:txBody>
          <a:bodyPr lIns="0" tIns="0" rIns="0" bIns="0" rtlCol="0" anchor="t">
            <a:spAutoFit/>
          </a:bodyPr>
          <a:lstStyle/>
          <a:p>
            <a:pPr algn="ctr">
              <a:lnSpc>
                <a:spcPts val="9600"/>
              </a:lnSpc>
            </a:pPr>
            <a:r>
              <a:rPr lang="en-US" sz="4000" spc="-80" dirty="0">
                <a:solidFill>
                  <a:srgbClr val="FFFFFF"/>
                </a:solidFill>
                <a:latin typeface="Times New Roman" panose="02020603050405020304" pitchFamily="18" charset="0"/>
                <a:cs typeface="Times New Roman" panose="02020603050405020304" pitchFamily="18" charset="0"/>
              </a:rPr>
              <a:t> </a:t>
            </a:r>
            <a:endParaRPr lang="en-US" sz="4800" spc="-80" dirty="0">
              <a:solidFill>
                <a:srgbClr val="FFFFFF"/>
              </a:solidFill>
              <a:latin typeface="Radley"/>
            </a:endParaRPr>
          </a:p>
        </p:txBody>
      </p:sp>
      <p:sp>
        <p:nvSpPr>
          <p:cNvPr id="5" name="TextBox 4">
            <a:extLst>
              <a:ext uri="{FF2B5EF4-FFF2-40B4-BE49-F238E27FC236}">
                <a16:creationId xmlns:a16="http://schemas.microsoft.com/office/drawing/2014/main" id="{7E91D780-AD26-4525-B2AE-027B8E702BAB}"/>
              </a:ext>
            </a:extLst>
          </p:cNvPr>
          <p:cNvSpPr txBox="1"/>
          <p:nvPr/>
        </p:nvSpPr>
        <p:spPr>
          <a:xfrm>
            <a:off x="228600" y="266700"/>
            <a:ext cx="10235044" cy="584775"/>
          </a:xfrm>
          <a:prstGeom prst="rect">
            <a:avLst/>
          </a:prstGeom>
          <a:noFill/>
        </p:spPr>
        <p:txBody>
          <a:bodyPr wrap="square">
            <a:spAutoFit/>
          </a:bodyPr>
          <a:lstStyle/>
          <a:p>
            <a:r>
              <a:rPr lang="en-US" sz="2400" b="1" i="0" u="none" strike="noStrike" dirty="0">
                <a:solidFill>
                  <a:srgbClr val="000000"/>
                </a:solidFill>
                <a:effectLst/>
                <a:latin typeface="Calibri" panose="020F0502020204030204" pitchFamily="34" charset="0"/>
              </a:rPr>
              <a:t>Return - Standard Deviation Chart</a:t>
            </a:r>
            <a:r>
              <a:rPr lang="en-US" sz="3200" dirty="0"/>
              <a:t> </a:t>
            </a:r>
            <a:endParaRPr lang="en-GB" sz="4000" u="sng" dirty="0"/>
          </a:p>
        </p:txBody>
      </p:sp>
      <p:sp>
        <p:nvSpPr>
          <p:cNvPr id="3" name="TextBox 2">
            <a:extLst>
              <a:ext uri="{FF2B5EF4-FFF2-40B4-BE49-F238E27FC236}">
                <a16:creationId xmlns:a16="http://schemas.microsoft.com/office/drawing/2014/main" id="{CF32972F-C797-621F-8C4A-36D97C24718D}"/>
              </a:ext>
            </a:extLst>
          </p:cNvPr>
          <p:cNvSpPr txBox="1"/>
          <p:nvPr/>
        </p:nvSpPr>
        <p:spPr>
          <a:xfrm>
            <a:off x="450574" y="8572500"/>
            <a:ext cx="17373605" cy="2031325"/>
          </a:xfrm>
          <a:prstGeom prst="rect">
            <a:avLst/>
          </a:prstGeom>
          <a:noFill/>
        </p:spPr>
        <p:txBody>
          <a:bodyPr wrap="square" rtlCol="0">
            <a:spAutoFit/>
          </a:bodyPr>
          <a:lstStyle/>
          <a:p>
            <a:r>
              <a:rPr lang="en-GB" sz="1800" dirty="0">
                <a:effectLst/>
                <a:latin typeface="Calibri" panose="020F0502020204030204" pitchFamily="34" charset="0"/>
                <a:ea typeface="Calibri" panose="020F0502020204030204" pitchFamily="34" charset="0"/>
              </a:rPr>
              <a:t>Returns are simulated using fixed weights. When the holding has not existed for the back testing period </a:t>
            </a:r>
            <a:r>
              <a:rPr lang="en-GB" sz="1800" b="1" dirty="0">
                <a:effectLst/>
                <a:latin typeface="Calibri" panose="020F0502020204030204" pitchFamily="34" charset="0"/>
                <a:ea typeface="Calibri" panose="020F0502020204030204" pitchFamily="34" charset="0"/>
              </a:rPr>
              <a:t>(01/02/2019 TO 31/01/2026)</a:t>
            </a:r>
            <a:r>
              <a:rPr lang="en-GB" sz="1800" dirty="0">
                <a:effectLst/>
                <a:latin typeface="Calibri" panose="020F0502020204030204" pitchFamily="34" charset="0"/>
                <a:ea typeface="Calibri" panose="020F0502020204030204" pitchFamily="34" charset="0"/>
              </a:rPr>
              <a:t> an alternative security or index is used during the period. Returns are gross of any fees charged by AJ Bell, but are after underlying investment charges where appropriate. The value of investments can go down as well as up and you may get back less than you originally invested. Past performance is not a guide to future performance and some investments need to be held for the long term.</a:t>
            </a:r>
            <a:endParaRPr lang="en-GB" b="1" dirty="0"/>
          </a:p>
          <a:p>
            <a:endParaRPr lang="en-GB" b="1" dirty="0"/>
          </a:p>
          <a:p>
            <a:r>
              <a:rPr lang="en-GB" b="1" dirty="0"/>
              <a:t>SOURCE: AJ Bell </a:t>
            </a:r>
            <a:r>
              <a:rPr lang="en-GB" b="1" dirty="0" err="1"/>
              <a:t>Investcentre</a:t>
            </a:r>
            <a:r>
              <a:rPr lang="en-GB" b="1" dirty="0"/>
              <a:t> – FEB 2026</a:t>
            </a:r>
          </a:p>
          <a:p>
            <a:endParaRPr lang="en-GB" b="1" dirty="0"/>
          </a:p>
          <a:p>
            <a:endParaRPr lang="en-GB" b="1" dirty="0"/>
          </a:p>
        </p:txBody>
      </p:sp>
      <p:graphicFrame>
        <p:nvGraphicFramePr>
          <p:cNvPr id="8" name="Table 7">
            <a:extLst>
              <a:ext uri="{FF2B5EF4-FFF2-40B4-BE49-F238E27FC236}">
                <a16:creationId xmlns:a16="http://schemas.microsoft.com/office/drawing/2014/main" id="{D3473A48-DB9B-5F34-6CF3-CED6F5D1BA39}"/>
              </a:ext>
            </a:extLst>
          </p:cNvPr>
          <p:cNvGraphicFramePr>
            <a:graphicFrameLocks noGrp="1"/>
          </p:cNvGraphicFramePr>
          <p:nvPr>
            <p:extLst>
              <p:ext uri="{D42A27DB-BD31-4B8C-83A1-F6EECF244321}">
                <p14:modId xmlns:p14="http://schemas.microsoft.com/office/powerpoint/2010/main" val="941660355"/>
              </p:ext>
            </p:extLst>
          </p:nvPr>
        </p:nvGraphicFramePr>
        <p:xfrm>
          <a:off x="11261295" y="1104901"/>
          <a:ext cx="6798105" cy="7119052"/>
        </p:xfrm>
        <a:graphic>
          <a:graphicData uri="http://schemas.openxmlformats.org/drawingml/2006/table">
            <a:tbl>
              <a:tblPr/>
              <a:tblGrid>
                <a:gridCol w="2378505">
                  <a:extLst>
                    <a:ext uri="{9D8B030D-6E8A-4147-A177-3AD203B41FA5}">
                      <a16:colId xmlns:a16="http://schemas.microsoft.com/office/drawing/2014/main" val="2321042649"/>
                    </a:ext>
                  </a:extLst>
                </a:gridCol>
                <a:gridCol w="2081715">
                  <a:extLst>
                    <a:ext uri="{9D8B030D-6E8A-4147-A177-3AD203B41FA5}">
                      <a16:colId xmlns:a16="http://schemas.microsoft.com/office/drawing/2014/main" val="1989011454"/>
                    </a:ext>
                  </a:extLst>
                </a:gridCol>
                <a:gridCol w="2337885">
                  <a:extLst>
                    <a:ext uri="{9D8B030D-6E8A-4147-A177-3AD203B41FA5}">
                      <a16:colId xmlns:a16="http://schemas.microsoft.com/office/drawing/2014/main" val="3921011883"/>
                    </a:ext>
                  </a:extLst>
                </a:gridCol>
              </a:tblGrid>
              <a:tr h="1683190">
                <a:tc>
                  <a:txBody>
                    <a:bodyPr/>
                    <a:lstStyle/>
                    <a:p>
                      <a:pPr algn="ctr" fontAlgn="ctr"/>
                      <a:r>
                        <a:rPr lang="en-GB" sz="2000" b="1" i="0" u="none" strike="noStrike">
                          <a:solidFill>
                            <a:srgbClr val="FFFFFF"/>
                          </a:solidFill>
                          <a:effectLst/>
                          <a:latin typeface="Calibri" panose="020F0502020204030204" pitchFamily="34" charset="0"/>
                        </a:rPr>
                        <a:t>Name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a:solidFill>
                            <a:srgbClr val="FFFFFF"/>
                          </a:solidFill>
                          <a:effectLst/>
                          <a:latin typeface="Calibri" panose="020F0502020204030204" pitchFamily="34" charset="0"/>
                        </a:rPr>
                        <a:t>Annualised Return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GB" sz="2000" b="1" i="0" u="none" strike="noStrike" dirty="0">
                          <a:solidFill>
                            <a:srgbClr val="FFFFFF"/>
                          </a:solidFill>
                          <a:effectLst/>
                          <a:latin typeface="Calibri" panose="020F0502020204030204" pitchFamily="34" charset="0"/>
                        </a:rPr>
                        <a:t>Annualised </a:t>
                      </a:r>
                    </a:p>
                    <a:p>
                      <a:pPr algn="ctr" fontAlgn="ctr"/>
                      <a:r>
                        <a:rPr lang="en-GB" sz="2000" b="1" i="0" u="none" strike="noStrike" dirty="0">
                          <a:solidFill>
                            <a:srgbClr val="FFFFFF"/>
                          </a:solidFill>
                          <a:effectLst/>
                          <a:latin typeface="Calibri" panose="020F0502020204030204" pitchFamily="34" charset="0"/>
                        </a:rPr>
                        <a:t>Standard Deviation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2270745043"/>
                  </a:ext>
                </a:extLst>
              </a:tr>
              <a:tr h="411869">
                <a:tc>
                  <a:txBody>
                    <a:bodyPr/>
                    <a:lstStyle/>
                    <a:p>
                      <a:pPr algn="ctr" fontAlgn="ctr"/>
                      <a:r>
                        <a:rPr lang="en-GB" sz="2000" b="1" i="0" u="none" strike="noStrike">
                          <a:solidFill>
                            <a:srgbClr val="FFFFFF"/>
                          </a:solidFill>
                          <a:effectLst/>
                          <a:latin typeface="Calibri" panose="020F0502020204030204" pitchFamily="34" charset="0"/>
                        </a:rPr>
                        <a:t>CJ All Fixed Income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2.49%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4.02%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775759443"/>
                  </a:ext>
                </a:extLst>
              </a:tr>
              <a:tr h="561063">
                <a:tc>
                  <a:txBody>
                    <a:bodyPr/>
                    <a:lstStyle/>
                    <a:p>
                      <a:pPr algn="ctr" fontAlgn="ctr"/>
                      <a:r>
                        <a:rPr lang="en-GB" sz="2000" b="1" i="0" u="none" strike="noStrike">
                          <a:solidFill>
                            <a:srgbClr val="FFFFFF"/>
                          </a:solidFill>
                          <a:effectLst/>
                          <a:latin typeface="Calibri" panose="020F0502020204030204" pitchFamily="34" charset="0"/>
                        </a:rPr>
                        <a:t>CJ Defensive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4.44%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4.76%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829211718"/>
                  </a:ext>
                </a:extLst>
              </a:tr>
              <a:tr h="561063">
                <a:tc>
                  <a:txBody>
                    <a:bodyPr/>
                    <a:lstStyle/>
                    <a:p>
                      <a:pPr algn="ctr" fontAlgn="ctr"/>
                      <a:r>
                        <a:rPr lang="en-GB" sz="2000" b="1" i="0" u="none" strike="noStrike">
                          <a:solidFill>
                            <a:srgbClr val="FFFFFF"/>
                          </a:solidFill>
                          <a:effectLst/>
                          <a:latin typeface="Calibri" panose="020F0502020204030204" pitchFamily="34" charset="0"/>
                        </a:rPr>
                        <a:t>CJ Cautious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4.82%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5.74%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970668774"/>
                  </a:ext>
                </a:extLst>
              </a:tr>
              <a:tr h="561063">
                <a:tc>
                  <a:txBody>
                    <a:bodyPr/>
                    <a:lstStyle/>
                    <a:p>
                      <a:pPr algn="ctr" fontAlgn="ctr"/>
                      <a:r>
                        <a:rPr lang="en-GB" sz="2000" b="1" i="0" u="none" strike="noStrike">
                          <a:solidFill>
                            <a:srgbClr val="FFFFFF"/>
                          </a:solidFill>
                          <a:effectLst/>
                          <a:latin typeface="Calibri" panose="020F0502020204030204" pitchFamily="34" charset="0"/>
                        </a:rPr>
                        <a:t>CJ Conservative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5.68%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6.37%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429503720"/>
                  </a:ext>
                </a:extLst>
              </a:tr>
              <a:tr h="561063">
                <a:tc>
                  <a:txBody>
                    <a:bodyPr/>
                    <a:lstStyle/>
                    <a:p>
                      <a:pPr algn="ctr" fontAlgn="ctr"/>
                      <a:r>
                        <a:rPr lang="en-GB" sz="2000" b="1" i="0" u="none" strike="noStrike">
                          <a:solidFill>
                            <a:srgbClr val="FFFFFF"/>
                          </a:solidFill>
                          <a:effectLst/>
                          <a:latin typeface="Calibri" panose="020F0502020204030204" pitchFamily="34" charset="0"/>
                        </a:rPr>
                        <a:t>CJ Balanced Low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6.48%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7.24%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423292751"/>
                  </a:ext>
                </a:extLst>
              </a:tr>
              <a:tr h="535489">
                <a:tc>
                  <a:txBody>
                    <a:bodyPr/>
                    <a:lstStyle/>
                    <a:p>
                      <a:pPr algn="ctr" fontAlgn="ctr"/>
                      <a:r>
                        <a:rPr lang="en-GB" sz="2000" b="1" i="0" u="none" strike="noStrike">
                          <a:solidFill>
                            <a:srgbClr val="FFFFFF"/>
                          </a:solidFill>
                          <a:effectLst/>
                          <a:latin typeface="Calibri" panose="020F0502020204030204" pitchFamily="34" charset="0"/>
                        </a:rPr>
                        <a:t>CJ Balanced Medium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7.30%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8.31%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457685161"/>
                  </a:ext>
                </a:extLst>
              </a:tr>
              <a:tr h="561063">
                <a:tc>
                  <a:txBody>
                    <a:bodyPr/>
                    <a:lstStyle/>
                    <a:p>
                      <a:pPr algn="ctr" fontAlgn="ctr"/>
                      <a:r>
                        <a:rPr lang="en-GB" sz="2000" b="1" i="0" u="none" strike="noStrike">
                          <a:solidFill>
                            <a:srgbClr val="FFFFFF"/>
                          </a:solidFill>
                          <a:effectLst/>
                          <a:latin typeface="Calibri" panose="020F0502020204030204" pitchFamily="34" charset="0"/>
                        </a:rPr>
                        <a:t>CJ Balanced High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8.20%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9.31%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85295098"/>
                  </a:ext>
                </a:extLst>
              </a:tr>
              <a:tr h="561063">
                <a:tc>
                  <a:txBody>
                    <a:bodyPr/>
                    <a:lstStyle/>
                    <a:p>
                      <a:pPr algn="ctr" fontAlgn="ctr"/>
                      <a:r>
                        <a:rPr lang="en-GB" sz="2000" b="1" i="0" u="none" strike="noStrike">
                          <a:solidFill>
                            <a:srgbClr val="FFFFFF"/>
                          </a:solidFill>
                          <a:effectLst/>
                          <a:latin typeface="Calibri" panose="020F0502020204030204" pitchFamily="34" charset="0"/>
                        </a:rPr>
                        <a:t>CJ Capital Growth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9.00%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10.21%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708414291"/>
                  </a:ext>
                </a:extLst>
              </a:tr>
              <a:tr h="561063">
                <a:tc>
                  <a:txBody>
                    <a:bodyPr/>
                    <a:lstStyle/>
                    <a:p>
                      <a:pPr algn="ctr" fontAlgn="ctr"/>
                      <a:r>
                        <a:rPr lang="en-GB" sz="2000" b="1" i="0" u="none" strike="noStrike">
                          <a:solidFill>
                            <a:srgbClr val="FFFFFF"/>
                          </a:solidFill>
                          <a:effectLst/>
                          <a:latin typeface="Calibri" panose="020F0502020204030204" pitchFamily="34" charset="0"/>
                        </a:rPr>
                        <a:t>CJ Adventurous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9.81%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a:solidFill>
                            <a:srgbClr val="000000"/>
                          </a:solidFill>
                          <a:effectLst/>
                          <a:latin typeface="Calibri" panose="020F0502020204030204" pitchFamily="34" charset="0"/>
                        </a:rPr>
                        <a:t>11.23%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600405997"/>
                  </a:ext>
                </a:extLst>
              </a:tr>
              <a:tr h="561063">
                <a:tc>
                  <a:txBody>
                    <a:bodyPr/>
                    <a:lstStyle/>
                    <a:p>
                      <a:pPr algn="ctr" fontAlgn="ctr"/>
                      <a:r>
                        <a:rPr lang="en-GB" sz="2000" b="1" i="0" u="none" strike="noStrike">
                          <a:solidFill>
                            <a:srgbClr val="FFFFFF"/>
                          </a:solidFill>
                          <a:effectLst/>
                          <a:latin typeface="Calibri" panose="020F0502020204030204" pitchFamily="34" charset="0"/>
                        </a:rPr>
                        <a:t>CJ Aggressive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000" b="0" i="0" u="none" strike="noStrike">
                          <a:solidFill>
                            <a:srgbClr val="000000"/>
                          </a:solidFill>
                          <a:effectLst/>
                          <a:latin typeface="Calibri" panose="020F0502020204030204" pitchFamily="34" charset="0"/>
                        </a:rPr>
                        <a:t>10.67%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2000" b="0" i="0" u="none" strike="noStrike" dirty="0">
                          <a:solidFill>
                            <a:srgbClr val="000000"/>
                          </a:solidFill>
                          <a:effectLst/>
                          <a:latin typeface="Calibri" panose="020F0502020204030204" pitchFamily="34" charset="0"/>
                        </a:rPr>
                        <a:t>12.30%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300569592"/>
                  </a:ext>
                </a:extLst>
              </a:tr>
            </a:tbl>
          </a:graphicData>
        </a:graphic>
      </p:graphicFrame>
      <p:graphicFrame>
        <p:nvGraphicFramePr>
          <p:cNvPr id="4" name="Chart 3">
            <a:extLst>
              <a:ext uri="{FF2B5EF4-FFF2-40B4-BE49-F238E27FC236}">
                <a16:creationId xmlns:a16="http://schemas.microsoft.com/office/drawing/2014/main" id="{5D22929A-5C63-4648-93DB-DFD4D7BCBFE5}"/>
              </a:ext>
            </a:extLst>
          </p:cNvPr>
          <p:cNvGraphicFramePr>
            <a:graphicFrameLocks/>
          </p:cNvGraphicFramePr>
          <p:nvPr>
            <p:extLst>
              <p:ext uri="{D42A27DB-BD31-4B8C-83A1-F6EECF244321}">
                <p14:modId xmlns:p14="http://schemas.microsoft.com/office/powerpoint/2010/main" val="3959689413"/>
              </p:ext>
            </p:extLst>
          </p:nvPr>
        </p:nvGraphicFramePr>
        <p:xfrm>
          <a:off x="685800" y="1200023"/>
          <a:ext cx="10058399" cy="70239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65268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CD26986B-F79D-44C6-8BB2-BEA64A86B3B7}"/>
              </a:ext>
            </a:extLst>
          </p:cNvPr>
          <p:cNvSpPr txBox="1"/>
          <p:nvPr/>
        </p:nvSpPr>
        <p:spPr>
          <a:xfrm>
            <a:off x="304800" y="9772672"/>
            <a:ext cx="10235044" cy="369332"/>
          </a:xfrm>
          <a:prstGeom prst="rect">
            <a:avLst/>
          </a:prstGeom>
          <a:noFill/>
        </p:spPr>
        <p:txBody>
          <a:bodyPr wrap="square">
            <a:spAutoFit/>
          </a:bodyPr>
          <a:lstStyle/>
          <a:p>
            <a:r>
              <a:rPr lang="en-GB" sz="1800" b="1" i="0" u="none" strike="noStrike" dirty="0">
                <a:solidFill>
                  <a:srgbClr val="000000"/>
                </a:solidFill>
                <a:effectLst/>
                <a:latin typeface="Calibri" panose="020F0502020204030204" pitchFamily="34" charset="0"/>
              </a:rPr>
              <a:t>Important the actual number of holdings is less due to overlap in the portfolios – FEB 2026</a:t>
            </a:r>
            <a:endParaRPr lang="en-GB" dirty="0"/>
          </a:p>
        </p:txBody>
      </p:sp>
      <p:sp>
        <p:nvSpPr>
          <p:cNvPr id="8" name="TextBox 7">
            <a:extLst>
              <a:ext uri="{FF2B5EF4-FFF2-40B4-BE49-F238E27FC236}">
                <a16:creationId xmlns:a16="http://schemas.microsoft.com/office/drawing/2014/main" id="{6EB6E97D-3D91-5DED-58BF-A5648B380191}"/>
              </a:ext>
            </a:extLst>
          </p:cNvPr>
          <p:cNvSpPr txBox="1"/>
          <p:nvPr/>
        </p:nvSpPr>
        <p:spPr>
          <a:xfrm>
            <a:off x="304800" y="266700"/>
            <a:ext cx="5029200" cy="461665"/>
          </a:xfrm>
          <a:prstGeom prst="rect">
            <a:avLst/>
          </a:prstGeom>
          <a:noFill/>
        </p:spPr>
        <p:txBody>
          <a:bodyPr wrap="square" rtlCol="0">
            <a:spAutoFit/>
          </a:bodyPr>
          <a:lstStyle/>
          <a:p>
            <a:r>
              <a:rPr lang="en-GB" sz="2400" b="1" u="sng" dirty="0"/>
              <a:t>Number of Holdings by Fund</a:t>
            </a:r>
          </a:p>
        </p:txBody>
      </p:sp>
      <p:sp>
        <p:nvSpPr>
          <p:cNvPr id="11" name="TextBox 10">
            <a:extLst>
              <a:ext uri="{FF2B5EF4-FFF2-40B4-BE49-F238E27FC236}">
                <a16:creationId xmlns:a16="http://schemas.microsoft.com/office/drawing/2014/main" id="{CE369A3C-C2F4-F21B-8F17-64B28F909606}"/>
              </a:ext>
            </a:extLst>
          </p:cNvPr>
          <p:cNvSpPr txBox="1"/>
          <p:nvPr/>
        </p:nvSpPr>
        <p:spPr>
          <a:xfrm>
            <a:off x="9220202" y="4165543"/>
            <a:ext cx="5029200" cy="461665"/>
          </a:xfrm>
          <a:prstGeom prst="rect">
            <a:avLst/>
          </a:prstGeom>
          <a:noFill/>
        </p:spPr>
        <p:txBody>
          <a:bodyPr wrap="square" rtlCol="0">
            <a:spAutoFit/>
          </a:bodyPr>
          <a:lstStyle/>
          <a:p>
            <a:r>
              <a:rPr lang="en-GB" sz="2400" b="1" u="sng" dirty="0"/>
              <a:t>Number of Holdings by Portfolio</a:t>
            </a:r>
          </a:p>
        </p:txBody>
      </p:sp>
      <p:graphicFrame>
        <p:nvGraphicFramePr>
          <p:cNvPr id="2" name="Table 1">
            <a:extLst>
              <a:ext uri="{FF2B5EF4-FFF2-40B4-BE49-F238E27FC236}">
                <a16:creationId xmlns:a16="http://schemas.microsoft.com/office/drawing/2014/main" id="{8ADED34E-F831-9FE1-9B89-AA72BA485611}"/>
              </a:ext>
            </a:extLst>
          </p:cNvPr>
          <p:cNvGraphicFramePr>
            <a:graphicFrameLocks noGrp="1"/>
          </p:cNvGraphicFramePr>
          <p:nvPr>
            <p:extLst>
              <p:ext uri="{D42A27DB-BD31-4B8C-83A1-F6EECF244321}">
                <p14:modId xmlns:p14="http://schemas.microsoft.com/office/powerpoint/2010/main" val="1053933760"/>
              </p:ext>
            </p:extLst>
          </p:nvPr>
        </p:nvGraphicFramePr>
        <p:xfrm>
          <a:off x="370116" y="865190"/>
          <a:ext cx="8674099" cy="6255661"/>
        </p:xfrm>
        <a:graphic>
          <a:graphicData uri="http://schemas.openxmlformats.org/drawingml/2006/table">
            <a:tbl>
              <a:tblPr/>
              <a:tblGrid>
                <a:gridCol w="6539635">
                  <a:extLst>
                    <a:ext uri="{9D8B030D-6E8A-4147-A177-3AD203B41FA5}">
                      <a16:colId xmlns:a16="http://schemas.microsoft.com/office/drawing/2014/main" val="504891642"/>
                    </a:ext>
                  </a:extLst>
                </a:gridCol>
                <a:gridCol w="2134464">
                  <a:extLst>
                    <a:ext uri="{9D8B030D-6E8A-4147-A177-3AD203B41FA5}">
                      <a16:colId xmlns:a16="http://schemas.microsoft.com/office/drawing/2014/main" val="961632398"/>
                    </a:ext>
                  </a:extLst>
                </a:gridCol>
              </a:tblGrid>
              <a:tr h="626386">
                <a:tc>
                  <a:txBody>
                    <a:bodyPr/>
                    <a:lstStyle/>
                    <a:p>
                      <a:pPr algn="ctr" fontAlgn="ctr"/>
                      <a:r>
                        <a:rPr lang="en-GB" sz="2000" b="1" i="0" u="none" strike="noStrike" dirty="0">
                          <a:solidFill>
                            <a:srgbClr val="FFFFFF"/>
                          </a:solidFill>
                          <a:effectLst/>
                          <a:latin typeface="Calibri" panose="020F0502020204030204" pitchFamily="34" charset="0"/>
                        </a:rPr>
                        <a:t>Fund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US" sz="2000" b="1" i="0" u="none" strike="noStrike">
                          <a:solidFill>
                            <a:srgbClr val="FFFFFF"/>
                          </a:solidFill>
                          <a:effectLst/>
                          <a:latin typeface="Calibri" panose="020F0502020204030204" pitchFamily="34" charset="0"/>
                        </a:rPr>
                        <a:t>Number of Holdings By Fund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1090497266"/>
                  </a:ext>
                </a:extLst>
              </a:tr>
              <a:tr h="313193">
                <a:tc>
                  <a:txBody>
                    <a:bodyPr/>
                    <a:lstStyle/>
                    <a:p>
                      <a:pPr algn="ctr" fontAlgn="b"/>
                      <a:r>
                        <a:rPr lang="en-GB" sz="2000" b="1" i="0" u="none" strike="noStrike">
                          <a:solidFill>
                            <a:schemeClr val="bg1"/>
                          </a:solidFill>
                          <a:effectLst/>
                          <a:latin typeface="Calibri" panose="020F0502020204030204" pitchFamily="34" charset="0"/>
                        </a:rPr>
                        <a:t>HSBC Global Aggregate Bond S2CHGBP</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5147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02147321"/>
                  </a:ext>
                </a:extLst>
              </a:tr>
              <a:tr h="313193">
                <a:tc>
                  <a:txBody>
                    <a:bodyPr/>
                    <a:lstStyle/>
                    <a:p>
                      <a:pPr algn="ctr" fontAlgn="b"/>
                      <a:r>
                        <a:rPr lang="en-GB" sz="2000" b="1" i="0" u="none" strike="noStrike">
                          <a:solidFill>
                            <a:schemeClr val="bg1"/>
                          </a:solidFill>
                          <a:effectLst/>
                          <a:latin typeface="Calibri" panose="020F0502020204030204" pitchFamily="34" charset="0"/>
                        </a:rPr>
                        <a:t>iShares £ Ultrashort Bd ESG ETF GBP Inc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183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529836198"/>
                  </a:ext>
                </a:extLst>
              </a:tr>
              <a:tr h="313193">
                <a:tc>
                  <a:txBody>
                    <a:bodyPr/>
                    <a:lstStyle/>
                    <a:p>
                      <a:pPr algn="ctr" fontAlgn="b"/>
                      <a:r>
                        <a:rPr lang="en-GB" sz="2000" b="1" i="0" u="none" strike="noStrike">
                          <a:solidFill>
                            <a:schemeClr val="bg1"/>
                          </a:solidFill>
                          <a:effectLst/>
                          <a:latin typeface="Calibri" panose="020F0502020204030204" pitchFamily="34" charset="0"/>
                        </a:rPr>
                        <a:t>iShares ESG Scrn Ovrs Corp BdIdxUKSAcc£H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7918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206156775"/>
                  </a:ext>
                </a:extLst>
              </a:tr>
              <a:tr h="313193">
                <a:tc>
                  <a:txBody>
                    <a:bodyPr/>
                    <a:lstStyle/>
                    <a:p>
                      <a:pPr algn="ctr" fontAlgn="b"/>
                      <a:r>
                        <a:rPr lang="en-GB" sz="2000" b="1" i="0" u="none" strike="noStrike">
                          <a:solidFill>
                            <a:schemeClr val="bg1"/>
                          </a:solidFill>
                          <a:effectLst/>
                          <a:latin typeface="Calibri" panose="020F0502020204030204" pitchFamily="34" charset="0"/>
                        </a:rPr>
                        <a:t>iShares Edge MSCI USA Val Fac ETF $ Acc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157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576009278"/>
                  </a:ext>
                </a:extLst>
              </a:tr>
              <a:tr h="313193">
                <a:tc>
                  <a:txBody>
                    <a:bodyPr/>
                    <a:lstStyle/>
                    <a:p>
                      <a:pPr algn="ctr" fontAlgn="b"/>
                      <a:r>
                        <a:rPr lang="en-GB" sz="2000" b="1" i="0" u="none" strike="noStrike">
                          <a:solidFill>
                            <a:schemeClr val="bg1"/>
                          </a:solidFill>
                          <a:effectLst/>
                          <a:latin typeface="Calibri" panose="020F0502020204030204" pitchFamily="34" charset="0"/>
                        </a:rPr>
                        <a:t>Xtrackers MSCI World Value ETF 1C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410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4117915001"/>
                  </a:ext>
                </a:extLst>
              </a:tr>
              <a:tr h="313193">
                <a:tc>
                  <a:txBody>
                    <a:bodyPr/>
                    <a:lstStyle/>
                    <a:p>
                      <a:pPr algn="ctr" fontAlgn="b"/>
                      <a:r>
                        <a:rPr lang="pt-BR" sz="2000" b="1" i="0" u="none" strike="noStrike">
                          <a:solidFill>
                            <a:schemeClr val="bg1"/>
                          </a:solidFill>
                          <a:effectLst/>
                          <a:latin typeface="Calibri" panose="020F0502020204030204" pitchFamily="34" charset="0"/>
                        </a:rPr>
                        <a:t>iShares Core MSCI EM IMI ETF USD Acc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3085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409840397"/>
                  </a:ext>
                </a:extLst>
              </a:tr>
              <a:tr h="313193">
                <a:tc>
                  <a:txBody>
                    <a:bodyPr/>
                    <a:lstStyle/>
                    <a:p>
                      <a:pPr algn="ctr" fontAlgn="b"/>
                      <a:r>
                        <a:rPr lang="en-GB" sz="2000" b="1" i="0" u="none" strike="noStrike">
                          <a:solidFill>
                            <a:schemeClr val="bg1"/>
                          </a:solidFill>
                          <a:effectLst/>
                          <a:latin typeface="Calibri" panose="020F0502020204030204" pitchFamily="34" charset="0"/>
                        </a:rPr>
                        <a:t>L&amp;G Global Small Cap Eq Idx C GBP Acc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3413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071898566"/>
                  </a:ext>
                </a:extLst>
              </a:tr>
              <a:tr h="313193">
                <a:tc>
                  <a:txBody>
                    <a:bodyPr/>
                    <a:lstStyle/>
                    <a:p>
                      <a:pPr algn="ctr" fontAlgn="b"/>
                      <a:r>
                        <a:rPr lang="en-GB" sz="2000" b="1" i="0" u="none" strike="noStrike">
                          <a:solidFill>
                            <a:schemeClr val="bg1"/>
                          </a:solidFill>
                          <a:effectLst/>
                          <a:latin typeface="Calibri" panose="020F0502020204030204" pitchFamily="34" charset="0"/>
                        </a:rPr>
                        <a:t>iShares MSCI USA Md-Cp Eq Wgt UCITS ETF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319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21326474"/>
                  </a:ext>
                </a:extLst>
              </a:tr>
              <a:tr h="313193">
                <a:tc>
                  <a:txBody>
                    <a:bodyPr/>
                    <a:lstStyle/>
                    <a:p>
                      <a:pPr algn="ctr" fontAlgn="b"/>
                      <a:r>
                        <a:rPr lang="en-GB" sz="2000" b="1" i="0" u="none" strike="noStrike">
                          <a:solidFill>
                            <a:schemeClr val="bg1"/>
                          </a:solidFill>
                          <a:effectLst/>
                          <a:latin typeface="Calibri" panose="020F0502020204030204" pitchFamily="34" charset="0"/>
                        </a:rPr>
                        <a:t>MPS Cash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859171949"/>
                  </a:ext>
                </a:extLst>
              </a:tr>
              <a:tr h="313193">
                <a:tc>
                  <a:txBody>
                    <a:bodyPr/>
                    <a:lstStyle/>
                    <a:p>
                      <a:pPr algn="ctr" fontAlgn="b"/>
                      <a:r>
                        <a:rPr lang="en-GB" sz="2000" b="1" i="0" u="none" strike="noStrike">
                          <a:solidFill>
                            <a:schemeClr val="bg1"/>
                          </a:solidFill>
                          <a:effectLst/>
                          <a:latin typeface="Calibri" panose="020F0502020204030204" pitchFamily="34" charset="0"/>
                        </a:rPr>
                        <a:t>iShares S&amp;P 500 Financials Sect ETF $Acc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924233328"/>
                  </a:ext>
                </a:extLst>
              </a:tr>
              <a:tr h="313193">
                <a:tc>
                  <a:txBody>
                    <a:bodyPr/>
                    <a:lstStyle/>
                    <a:p>
                      <a:pPr algn="ctr" fontAlgn="b"/>
                      <a:r>
                        <a:rPr lang="en-GB" sz="2000" b="1" i="0" u="none" strike="noStrike">
                          <a:solidFill>
                            <a:schemeClr val="bg1"/>
                          </a:solidFill>
                          <a:effectLst/>
                          <a:latin typeface="Calibri" panose="020F0502020204030204" pitchFamily="34" charset="0"/>
                        </a:rPr>
                        <a:t>iShares S&amp;P 500 Matrls Sect ETF USD Acc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324162271"/>
                  </a:ext>
                </a:extLst>
              </a:tr>
              <a:tr h="313193">
                <a:tc>
                  <a:txBody>
                    <a:bodyPr/>
                    <a:lstStyle/>
                    <a:p>
                      <a:pPr algn="ctr" fontAlgn="b"/>
                      <a:r>
                        <a:rPr lang="en-GB" sz="2000" b="1" i="0" u="none" strike="noStrike">
                          <a:solidFill>
                            <a:schemeClr val="bg1"/>
                          </a:solidFill>
                          <a:effectLst/>
                          <a:latin typeface="Calibri" panose="020F0502020204030204" pitchFamily="34" charset="0"/>
                        </a:rPr>
                        <a:t>Vanguard FTSE Dev €pe exUKEqIdxInsPl£Acc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423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542500231"/>
                  </a:ext>
                </a:extLst>
              </a:tr>
              <a:tr h="157163">
                <a:tc>
                  <a:txBody>
                    <a:bodyPr/>
                    <a:lstStyle/>
                    <a:p>
                      <a:pPr algn="ctr" fontAlgn="b"/>
                      <a:r>
                        <a:rPr lang="en-GB" sz="2000" b="1" i="0" u="none" strike="noStrike">
                          <a:solidFill>
                            <a:schemeClr val="bg1"/>
                          </a:solidFill>
                          <a:effectLst/>
                          <a:latin typeface="Calibri" panose="020F0502020204030204" pitchFamily="34" charset="0"/>
                        </a:rPr>
                        <a:t>iShares MSCI Wld Engy Sector ETF USD Inc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75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475176655"/>
                  </a:ext>
                </a:extLst>
              </a:tr>
              <a:tr h="157163">
                <a:tc>
                  <a:txBody>
                    <a:bodyPr/>
                    <a:lstStyle/>
                    <a:p>
                      <a:pPr algn="ctr" fontAlgn="b"/>
                      <a:r>
                        <a:rPr lang="en-GB" sz="2000" b="1" i="0" u="none" strike="noStrike" dirty="0">
                          <a:solidFill>
                            <a:schemeClr val="bg1"/>
                          </a:solidFill>
                          <a:effectLst/>
                          <a:latin typeface="Calibri" panose="020F0502020204030204" pitchFamily="34" charset="0"/>
                        </a:rPr>
                        <a:t>Fidelity Index Japan P </a:t>
                      </a:r>
                      <a:r>
                        <a:rPr lang="en-GB" sz="2000" b="1" i="0" u="none" strike="noStrike" dirty="0" err="1">
                          <a:solidFill>
                            <a:schemeClr val="bg1"/>
                          </a:solidFill>
                          <a:effectLst/>
                          <a:latin typeface="Calibri" panose="020F0502020204030204" pitchFamily="34" charset="0"/>
                        </a:rPr>
                        <a:t>Acc</a:t>
                      </a:r>
                      <a:endParaRPr lang="en-GB" sz="2000" b="1" i="0" u="none" strike="noStrike" dirty="0">
                        <a:solidFill>
                          <a:schemeClr val="bg1"/>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0" i="0" u="none" strike="noStrike">
                          <a:solidFill>
                            <a:srgbClr val="000000"/>
                          </a:solidFill>
                          <a:effectLst/>
                          <a:latin typeface="Calibri" panose="020F0502020204030204" pitchFamily="34" charset="0"/>
                        </a:rPr>
                        <a:t>190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431076722"/>
                  </a:ext>
                </a:extLst>
              </a:tr>
              <a:tr h="313193">
                <a:tc>
                  <a:txBody>
                    <a:bodyPr/>
                    <a:lstStyle/>
                    <a:p>
                      <a:pPr algn="ctr" fontAlgn="ctr"/>
                      <a:r>
                        <a:rPr lang="en-GB" sz="2000" b="1" i="0" u="none" strike="noStrike">
                          <a:solidFill>
                            <a:srgbClr val="FFFFFF"/>
                          </a:solidFill>
                          <a:effectLst/>
                          <a:latin typeface="Calibri" panose="020F0502020204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b">
                        <a:buNone/>
                      </a:pPr>
                      <a:r>
                        <a:rPr lang="en-GB" sz="2400" b="1" i="0" u="none" strike="noStrike" dirty="0">
                          <a:solidFill>
                            <a:srgbClr val="000000"/>
                          </a:solidFill>
                          <a:effectLst/>
                          <a:latin typeface="Calibri" panose="020F0502020204030204" pitchFamily="34" charset="0"/>
                        </a:rPr>
                        <a:t>21436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3921492979"/>
                  </a:ext>
                </a:extLst>
              </a:tr>
            </a:tbl>
          </a:graphicData>
        </a:graphic>
      </p:graphicFrame>
      <p:graphicFrame>
        <p:nvGraphicFramePr>
          <p:cNvPr id="3" name="Table 2">
            <a:extLst>
              <a:ext uri="{FF2B5EF4-FFF2-40B4-BE49-F238E27FC236}">
                <a16:creationId xmlns:a16="http://schemas.microsoft.com/office/drawing/2014/main" id="{4412D81F-0FF3-987B-7A47-79EAF15CC9E7}"/>
              </a:ext>
            </a:extLst>
          </p:cNvPr>
          <p:cNvGraphicFramePr>
            <a:graphicFrameLocks noGrp="1"/>
          </p:cNvGraphicFramePr>
          <p:nvPr>
            <p:extLst>
              <p:ext uri="{D42A27DB-BD31-4B8C-83A1-F6EECF244321}">
                <p14:modId xmlns:p14="http://schemas.microsoft.com/office/powerpoint/2010/main" val="4121796031"/>
              </p:ext>
            </p:extLst>
          </p:nvPr>
        </p:nvGraphicFramePr>
        <p:xfrm>
          <a:off x="9309101" y="4627208"/>
          <a:ext cx="8585199" cy="5063436"/>
        </p:xfrm>
        <a:graphic>
          <a:graphicData uri="http://schemas.openxmlformats.org/drawingml/2006/table">
            <a:tbl>
              <a:tblPr/>
              <a:tblGrid>
                <a:gridCol w="6472611">
                  <a:extLst>
                    <a:ext uri="{9D8B030D-6E8A-4147-A177-3AD203B41FA5}">
                      <a16:colId xmlns:a16="http://schemas.microsoft.com/office/drawing/2014/main" val="1645881976"/>
                    </a:ext>
                  </a:extLst>
                </a:gridCol>
                <a:gridCol w="2112588">
                  <a:extLst>
                    <a:ext uri="{9D8B030D-6E8A-4147-A177-3AD203B41FA5}">
                      <a16:colId xmlns:a16="http://schemas.microsoft.com/office/drawing/2014/main" val="150029697"/>
                    </a:ext>
                  </a:extLst>
                </a:gridCol>
              </a:tblGrid>
              <a:tr h="1187415">
                <a:tc>
                  <a:txBody>
                    <a:bodyPr/>
                    <a:lstStyle/>
                    <a:p>
                      <a:pPr algn="ctr" fontAlgn="ctr"/>
                      <a:r>
                        <a:rPr lang="en-GB" sz="2000" b="1" i="0" u="none" strike="noStrike">
                          <a:solidFill>
                            <a:srgbClr val="FFFFFF"/>
                          </a:solidFill>
                          <a:effectLst/>
                          <a:latin typeface="Calibri" panose="020F0502020204030204" pitchFamily="34" charset="0"/>
                        </a:rPr>
                        <a:t>Model Portfolio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US" sz="2000" b="1" i="0" u="none" strike="noStrike">
                          <a:solidFill>
                            <a:srgbClr val="FFFFFF"/>
                          </a:solidFill>
                          <a:effectLst/>
                          <a:latin typeface="Calibri" panose="020F0502020204030204" pitchFamily="34" charset="0"/>
                        </a:rPr>
                        <a:t>Number of Holdings By Portfolio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1333112193"/>
                  </a:ext>
                </a:extLst>
              </a:tr>
              <a:tr h="395805">
                <a:tc>
                  <a:txBody>
                    <a:bodyPr/>
                    <a:lstStyle/>
                    <a:p>
                      <a:pPr algn="ctr" fontAlgn="ctr"/>
                      <a:r>
                        <a:rPr lang="en-GB" sz="2000" b="1" i="0" u="none" strike="noStrike" dirty="0">
                          <a:solidFill>
                            <a:srgbClr val="FFFFFF"/>
                          </a:solidFill>
                          <a:effectLst/>
                          <a:latin typeface="Calibri" panose="020F0502020204030204" pitchFamily="34" charset="0"/>
                        </a:rPr>
                        <a:t>CJ All Fixed Income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l" fontAlgn="b">
                        <a:buNone/>
                      </a:pPr>
                      <a:r>
                        <a:rPr lang="en-GB" sz="1800" b="0" i="0" u="none" strike="noStrike">
                          <a:solidFill>
                            <a:srgbClr val="000000"/>
                          </a:solidFill>
                          <a:effectLst/>
                          <a:latin typeface="Calibri" panose="020F0502020204030204" pitchFamily="34" charset="0"/>
                        </a:rPr>
                        <a:t>                         13,248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629179292"/>
                  </a:ext>
                </a:extLst>
              </a:tr>
              <a:tr h="373124">
                <a:tc>
                  <a:txBody>
                    <a:bodyPr/>
                    <a:lstStyle/>
                    <a:p>
                      <a:pPr algn="ctr" fontAlgn="ctr"/>
                      <a:r>
                        <a:rPr lang="en-GB" sz="2000" b="1" i="0" u="none" strike="noStrike">
                          <a:solidFill>
                            <a:srgbClr val="FFFFFF"/>
                          </a:solidFill>
                          <a:effectLst/>
                          <a:latin typeface="Calibri" panose="020F0502020204030204" pitchFamily="34" charset="0"/>
                        </a:rPr>
                        <a:t>CJ Defensive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l" fontAlgn="b">
                        <a:buNone/>
                      </a:pPr>
                      <a:r>
                        <a:rPr lang="en-GB" sz="1800" b="0" i="0" u="none" strike="noStrike">
                          <a:solidFill>
                            <a:srgbClr val="000000"/>
                          </a:solidFill>
                          <a:effectLst/>
                          <a:latin typeface="Calibri" panose="020F0502020204030204" pitchFamily="34" charset="0"/>
                        </a:rPr>
                        <a:t>                         20,822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996870611"/>
                  </a:ext>
                </a:extLst>
              </a:tr>
              <a:tr h="395805">
                <a:tc>
                  <a:txBody>
                    <a:bodyPr/>
                    <a:lstStyle/>
                    <a:p>
                      <a:pPr algn="ctr" fontAlgn="ctr"/>
                      <a:r>
                        <a:rPr lang="en-GB" sz="2000" b="1" i="0" u="none" strike="noStrike">
                          <a:solidFill>
                            <a:srgbClr val="FFFFFF"/>
                          </a:solidFill>
                          <a:effectLst/>
                          <a:latin typeface="Calibri" panose="020F0502020204030204" pitchFamily="34" charset="0"/>
                        </a:rPr>
                        <a:t>CJ Cautious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l" fontAlgn="b">
                        <a:buNone/>
                      </a:pPr>
                      <a:r>
                        <a:rPr lang="en-GB" sz="1800" b="0" i="0" u="none" strike="noStrike">
                          <a:solidFill>
                            <a:srgbClr val="000000"/>
                          </a:solidFill>
                          <a:effectLst/>
                          <a:latin typeface="Calibri" panose="020F0502020204030204" pitchFamily="34" charset="0"/>
                        </a:rPr>
                        <a:t>                         20,937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105456002"/>
                  </a:ext>
                </a:extLst>
              </a:tr>
              <a:tr h="395805">
                <a:tc>
                  <a:txBody>
                    <a:bodyPr/>
                    <a:lstStyle/>
                    <a:p>
                      <a:pPr algn="ctr" fontAlgn="ctr"/>
                      <a:r>
                        <a:rPr lang="en-GB" sz="2000" b="1" i="0" u="none" strike="noStrike">
                          <a:solidFill>
                            <a:srgbClr val="FFFFFF"/>
                          </a:solidFill>
                          <a:effectLst/>
                          <a:latin typeface="Calibri" panose="020F0502020204030204" pitchFamily="34" charset="0"/>
                        </a:rPr>
                        <a:t>CJ Conservative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l" fontAlgn="b">
                        <a:buNone/>
                      </a:pPr>
                      <a:r>
                        <a:rPr lang="en-GB" sz="1800" b="0" i="0" u="none" strike="noStrike">
                          <a:solidFill>
                            <a:srgbClr val="000000"/>
                          </a:solidFill>
                          <a:effectLst/>
                          <a:latin typeface="Calibri" panose="020F0502020204030204" pitchFamily="34" charset="0"/>
                        </a:rPr>
                        <a:t>                         21,360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713896418"/>
                  </a:ext>
                </a:extLst>
              </a:tr>
              <a:tr h="336457">
                <a:tc>
                  <a:txBody>
                    <a:bodyPr/>
                    <a:lstStyle/>
                    <a:p>
                      <a:pPr algn="ctr" fontAlgn="ctr"/>
                      <a:r>
                        <a:rPr lang="en-GB" sz="2000" b="1" i="0" u="none" strike="noStrike">
                          <a:solidFill>
                            <a:srgbClr val="FFFFFF"/>
                          </a:solidFill>
                          <a:effectLst/>
                          <a:latin typeface="Calibri" panose="020F0502020204030204" pitchFamily="34" charset="0"/>
                        </a:rPr>
                        <a:t>CJ Balanced Low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l" fontAlgn="b">
                        <a:buNone/>
                      </a:pPr>
                      <a:r>
                        <a:rPr lang="en-GB" sz="1800" b="0" i="0" u="none" strike="noStrike">
                          <a:solidFill>
                            <a:srgbClr val="000000"/>
                          </a:solidFill>
                          <a:effectLst/>
                          <a:latin typeface="Calibri" panose="020F0502020204030204" pitchFamily="34" charset="0"/>
                        </a:rPr>
                        <a:t>                         21,252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723803763"/>
                  </a:ext>
                </a:extLst>
              </a:tr>
              <a:tr h="395805">
                <a:tc>
                  <a:txBody>
                    <a:bodyPr/>
                    <a:lstStyle/>
                    <a:p>
                      <a:pPr algn="ctr" fontAlgn="ctr"/>
                      <a:r>
                        <a:rPr lang="en-GB" sz="2000" b="1" i="0" u="none" strike="noStrike">
                          <a:solidFill>
                            <a:srgbClr val="FFFFFF"/>
                          </a:solidFill>
                          <a:effectLst/>
                          <a:latin typeface="Calibri" panose="020F0502020204030204" pitchFamily="34" charset="0"/>
                        </a:rPr>
                        <a:t>CJ Balanced Medium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l" fontAlgn="b">
                        <a:buNone/>
                      </a:pPr>
                      <a:r>
                        <a:rPr lang="en-GB" sz="1800" b="0" i="0" u="none" strike="noStrike">
                          <a:solidFill>
                            <a:srgbClr val="000000"/>
                          </a:solidFill>
                          <a:effectLst/>
                          <a:latin typeface="Calibri" panose="020F0502020204030204" pitchFamily="34" charset="0"/>
                        </a:rPr>
                        <a:t>                         21,252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2922129904"/>
                  </a:ext>
                </a:extLst>
              </a:tr>
              <a:tr h="395805">
                <a:tc>
                  <a:txBody>
                    <a:bodyPr/>
                    <a:lstStyle/>
                    <a:p>
                      <a:pPr algn="ctr" fontAlgn="ctr"/>
                      <a:r>
                        <a:rPr lang="en-GB" sz="2000" b="1" i="0" u="none" strike="noStrike">
                          <a:solidFill>
                            <a:srgbClr val="FFFFFF"/>
                          </a:solidFill>
                          <a:effectLst/>
                          <a:latin typeface="Calibri" panose="020F0502020204030204" pitchFamily="34" charset="0"/>
                        </a:rPr>
                        <a:t>CJ Balanced High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l" fontAlgn="b">
                        <a:buNone/>
                      </a:pPr>
                      <a:r>
                        <a:rPr lang="en-GB" sz="1800" b="0" i="0" u="none" strike="noStrike">
                          <a:solidFill>
                            <a:srgbClr val="000000"/>
                          </a:solidFill>
                          <a:effectLst/>
                          <a:latin typeface="Calibri" panose="020F0502020204030204" pitchFamily="34" charset="0"/>
                        </a:rPr>
                        <a:t>                         21,252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464493220"/>
                  </a:ext>
                </a:extLst>
              </a:tr>
              <a:tr h="395805">
                <a:tc>
                  <a:txBody>
                    <a:bodyPr/>
                    <a:lstStyle/>
                    <a:p>
                      <a:pPr algn="ctr" fontAlgn="ctr"/>
                      <a:r>
                        <a:rPr lang="en-GB" sz="2000" b="1" i="0" u="none" strike="noStrike">
                          <a:solidFill>
                            <a:srgbClr val="FFFFFF"/>
                          </a:solidFill>
                          <a:effectLst/>
                          <a:latin typeface="Calibri" panose="020F0502020204030204" pitchFamily="34" charset="0"/>
                        </a:rPr>
                        <a:t>CJ Capital Growth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l" fontAlgn="b">
                        <a:buNone/>
                      </a:pPr>
                      <a:r>
                        <a:rPr lang="en-GB" sz="1800" b="0" i="0" u="none" strike="noStrike">
                          <a:solidFill>
                            <a:srgbClr val="000000"/>
                          </a:solidFill>
                          <a:effectLst/>
                          <a:latin typeface="Calibri" panose="020F0502020204030204" pitchFamily="34" charset="0"/>
                        </a:rPr>
                        <a:t>                         21,252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669155632"/>
                  </a:ext>
                </a:extLst>
              </a:tr>
              <a:tr h="395805">
                <a:tc>
                  <a:txBody>
                    <a:bodyPr/>
                    <a:lstStyle/>
                    <a:p>
                      <a:pPr algn="ctr" fontAlgn="ctr"/>
                      <a:r>
                        <a:rPr lang="en-GB" sz="2000" b="1" i="0" u="none" strike="noStrike">
                          <a:solidFill>
                            <a:srgbClr val="FFFFFF"/>
                          </a:solidFill>
                          <a:effectLst/>
                          <a:latin typeface="Calibri" panose="020F0502020204030204" pitchFamily="34" charset="0"/>
                        </a:rPr>
                        <a:t>CJ Adventurous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l" fontAlgn="b">
                        <a:buNone/>
                      </a:pPr>
                      <a:r>
                        <a:rPr lang="en-GB" sz="1800" b="0" i="0" u="none" strike="noStrike">
                          <a:solidFill>
                            <a:srgbClr val="000000"/>
                          </a:solidFill>
                          <a:effectLst/>
                          <a:latin typeface="Calibri" panose="020F0502020204030204" pitchFamily="34" charset="0"/>
                        </a:rPr>
                        <a:t>                         21,252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709634267"/>
                  </a:ext>
                </a:extLst>
              </a:tr>
              <a:tr h="395805">
                <a:tc>
                  <a:txBody>
                    <a:bodyPr/>
                    <a:lstStyle/>
                    <a:p>
                      <a:pPr algn="ctr" fontAlgn="ctr"/>
                      <a:r>
                        <a:rPr lang="en-GB" sz="2000" b="1" i="0" u="none" strike="noStrike">
                          <a:solidFill>
                            <a:srgbClr val="FFFFFF"/>
                          </a:solidFill>
                          <a:effectLst/>
                          <a:latin typeface="Calibri" panose="020F0502020204030204" pitchFamily="34" charset="0"/>
                        </a:rPr>
                        <a:t>CJ Aggressive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l" fontAlgn="b">
                        <a:buNone/>
                      </a:pPr>
                      <a:r>
                        <a:rPr lang="en-GB" sz="1800" b="0" i="0" u="none" strike="noStrike" dirty="0">
                          <a:solidFill>
                            <a:srgbClr val="000000"/>
                          </a:solidFill>
                          <a:effectLst/>
                          <a:latin typeface="Calibri" panose="020F0502020204030204" pitchFamily="34" charset="0"/>
                        </a:rPr>
                        <a:t>                            8,187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406115791"/>
                  </a:ext>
                </a:extLst>
              </a:tr>
            </a:tbl>
          </a:graphicData>
        </a:graphic>
      </p:graphicFrame>
    </p:spTree>
    <p:extLst>
      <p:ext uri="{BB962C8B-B14F-4D97-AF65-F5344CB8AC3E}">
        <p14:creationId xmlns:p14="http://schemas.microsoft.com/office/powerpoint/2010/main" val="1353022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2372d39-3932-41f4-a8c8-76ed19a981a2">
      <Terms xmlns="http://schemas.microsoft.com/office/infopath/2007/PartnerControls"/>
    </lcf76f155ced4ddcb4097134ff3c332f>
    <TaxCatchAll xmlns="d673f5b6-a4a0-47eb-8bc8-e1792d34bd8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68787B42420654F9EA649FA235AC45D" ma:contentTypeVersion="18" ma:contentTypeDescription="Create a new document." ma:contentTypeScope="" ma:versionID="ff117ae1c9baef91fbf89f58fcdf9bc8">
  <xsd:schema xmlns:xsd="http://www.w3.org/2001/XMLSchema" xmlns:xs="http://www.w3.org/2001/XMLSchema" xmlns:p="http://schemas.microsoft.com/office/2006/metadata/properties" xmlns:ns2="d673f5b6-a4a0-47eb-8bc8-e1792d34bd80" xmlns:ns3="72372d39-3932-41f4-a8c8-76ed19a981a2" targetNamespace="http://schemas.microsoft.com/office/2006/metadata/properties" ma:root="true" ma:fieldsID="a8e4ee9cfc7511df193a813e60771ea8" ns2:_="" ns3:_="">
    <xsd:import namespace="d673f5b6-a4a0-47eb-8bc8-e1792d34bd80"/>
    <xsd:import namespace="72372d39-3932-41f4-a8c8-76ed19a981a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73f5b6-a4a0-47eb-8bc8-e1792d34bd8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10450fb-d4d7-4bf2-9337-3d6ddc60d542}" ma:internalName="TaxCatchAll" ma:showField="CatchAllData" ma:web="d673f5b6-a4a0-47eb-8bc8-e1792d34bd8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2372d39-3932-41f4-a8c8-76ed19a981a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fc23a42-a860-4427-baa0-0a1e6b9bc4b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6C302A-CE2F-4608-8CE8-3F2755854054}">
  <ds:schemaRefs>
    <ds:schemaRef ds:uri="http://schemas.microsoft.com/office/2006/documentManagement/types"/>
    <ds:schemaRef ds:uri="http://purl.org/dc/terms/"/>
    <ds:schemaRef ds:uri="d673f5b6-a4a0-47eb-8bc8-e1792d34bd80"/>
    <ds:schemaRef ds:uri="http://schemas.microsoft.com/office/infopath/2007/PartnerControls"/>
    <ds:schemaRef ds:uri="http://schemas.openxmlformats.org/package/2006/metadata/core-properties"/>
    <ds:schemaRef ds:uri="http://purl.org/dc/elements/1.1/"/>
    <ds:schemaRef ds:uri="http://purl.org/dc/dcmitype/"/>
    <ds:schemaRef ds:uri="72372d39-3932-41f4-a8c8-76ed19a981a2"/>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39D343E-2C31-4BBE-BDB5-CB247DEA42CB}">
  <ds:schemaRefs>
    <ds:schemaRef ds:uri="http://schemas.microsoft.com/sharepoint/v3/contenttype/forms"/>
  </ds:schemaRefs>
</ds:datastoreItem>
</file>

<file path=customXml/itemProps3.xml><?xml version="1.0" encoding="utf-8"?>
<ds:datastoreItem xmlns:ds="http://schemas.openxmlformats.org/officeDocument/2006/customXml" ds:itemID="{FD602CF9-B033-4153-B497-43E8FFFD95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73f5b6-a4a0-47eb-8bc8-e1792d34bd80"/>
    <ds:schemaRef ds:uri="72372d39-3932-41f4-a8c8-76ed19a981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51a63b0-9cc9-4729-8e1f-0e1148802d67}" enabled="0" method="" siteId="{d51a63b0-9cc9-4729-8e1f-0e1148802d67}" removed="1"/>
</clbl:labelList>
</file>

<file path=docProps/app.xml><?xml version="1.0" encoding="utf-8"?>
<Properties xmlns="http://schemas.openxmlformats.org/officeDocument/2006/extended-properties" xmlns:vt="http://schemas.openxmlformats.org/officeDocument/2006/docPropsVTypes">
  <Template>Droplet</Template>
  <TotalTime>1750</TotalTime>
  <Words>2364</Words>
  <Application>Microsoft Office PowerPoint</Application>
  <PresentationFormat>Custom</PresentationFormat>
  <Paragraphs>853</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Times New Roman</vt:lpstr>
      <vt:lpstr>Arial</vt:lpstr>
      <vt:lpstr>Radley</vt:lpstr>
      <vt:lpstr>Tw Cen MT</vt:lpstr>
      <vt:lpstr>Calibri</vt:lpstr>
      <vt:lpstr>Droplet</vt:lpstr>
      <vt:lpstr>Performance to JANUARY 2026 NOT TO BE LEFT WITH CLIENTS Date of issue: FEBRUARY 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dc:title>
  <dc:creator>Tom Hoban</dc:creator>
  <cp:lastModifiedBy>Kevin Morrissey</cp:lastModifiedBy>
  <cp:revision>111</cp:revision>
  <cp:lastPrinted>2024-07-11T09:33:20Z</cp:lastPrinted>
  <dcterms:created xsi:type="dcterms:W3CDTF">2006-08-16T00:00:00Z</dcterms:created>
  <dcterms:modified xsi:type="dcterms:W3CDTF">2026-02-24T09:26:44Z</dcterms:modified>
  <dc:identifier>DAENPFXgP1M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0x010100768787B42420654F9EA649FA235AC45D</vt:lpwstr>
  </property>
  <property fmtid="{D5CDD505-2E9C-101B-9397-08002B2CF9AE}" pid="3" name="MediaServiceImageTags">
    <vt:lpwstr/>
  </property>
</Properties>
</file>