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 id="2147483681" r:id="rId3"/>
    <p:sldMasterId id="2147483687" r:id="rId4"/>
    <p:sldMasterId id="2147483689" r:id="rId5"/>
    <p:sldMasterId id="2147483692" r:id="rId6"/>
  </p:sldMasterIdLst>
  <p:notesMasterIdLst>
    <p:notesMasterId r:id="rId54"/>
  </p:notesMasterIdLst>
  <p:sldIdLst>
    <p:sldId id="256" r:id="rId7"/>
    <p:sldId id="262" r:id="rId8"/>
    <p:sldId id="257" r:id="rId9"/>
    <p:sldId id="263" r:id="rId10"/>
    <p:sldId id="2147473973" r:id="rId11"/>
    <p:sldId id="2147473974" r:id="rId12"/>
    <p:sldId id="2147473975" r:id="rId13"/>
    <p:sldId id="2147473976" r:id="rId14"/>
    <p:sldId id="2147473977" r:id="rId15"/>
    <p:sldId id="2147473978" r:id="rId16"/>
    <p:sldId id="2147473979" r:id="rId17"/>
    <p:sldId id="2147473980" r:id="rId18"/>
    <p:sldId id="2147473981" r:id="rId19"/>
    <p:sldId id="2147473982" r:id="rId20"/>
    <p:sldId id="2147473983" r:id="rId21"/>
    <p:sldId id="2147473984" r:id="rId22"/>
    <p:sldId id="2147473985" r:id="rId23"/>
    <p:sldId id="2147473986" r:id="rId24"/>
    <p:sldId id="2147473987" r:id="rId25"/>
    <p:sldId id="2147473988" r:id="rId26"/>
    <p:sldId id="2147473989" r:id="rId27"/>
    <p:sldId id="2147473990" r:id="rId28"/>
    <p:sldId id="2147473952" r:id="rId29"/>
    <p:sldId id="2864" r:id="rId30"/>
    <p:sldId id="2826" r:id="rId31"/>
    <p:sldId id="2865" r:id="rId32"/>
    <p:sldId id="2147473953" r:id="rId33"/>
    <p:sldId id="2147473954" r:id="rId34"/>
    <p:sldId id="2147473955" r:id="rId35"/>
    <p:sldId id="2147473956" r:id="rId36"/>
    <p:sldId id="2147473957" r:id="rId37"/>
    <p:sldId id="2147473958" r:id="rId38"/>
    <p:sldId id="2147473959" r:id="rId39"/>
    <p:sldId id="2147473960" r:id="rId40"/>
    <p:sldId id="2147473961" r:id="rId41"/>
    <p:sldId id="2147473962" r:id="rId42"/>
    <p:sldId id="2147473963" r:id="rId43"/>
    <p:sldId id="2147473964" r:id="rId44"/>
    <p:sldId id="2147473965" r:id="rId45"/>
    <p:sldId id="2147473966" r:id="rId46"/>
    <p:sldId id="462" r:id="rId47"/>
    <p:sldId id="2147473967" r:id="rId48"/>
    <p:sldId id="2147473968" r:id="rId49"/>
    <p:sldId id="2147473969" r:id="rId50"/>
    <p:sldId id="2147473970" r:id="rId51"/>
    <p:sldId id="2147473971" r:id="rId52"/>
    <p:sldId id="214747397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c Wright" initials="DW" lastIdx="3" clrIdx="0">
    <p:extLst>
      <p:ext uri="{19B8F6BF-5375-455C-9EA6-DF929625EA0E}">
        <p15:presenceInfo xmlns:p15="http://schemas.microsoft.com/office/powerpoint/2012/main" userId="S-1-5-21-3962398321-1693580909-2929425835-14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0E38A-0C40-4510-8CCD-246F8528D7D1}" v="99" dt="2026-04-16T19:23:15.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Ellison" userId="d9d66b8b-5565-48ae-a890-29d06aa19c6c" providerId="ADAL" clId="{D8B6CACA-FBF7-4084-8275-B02D3FC48972}"/>
    <pc:docChg chg="undo custSel addSld delSld modSld sldOrd">
      <pc:chgData name="Paul Ellison" userId="d9d66b8b-5565-48ae-a890-29d06aa19c6c" providerId="ADAL" clId="{D8B6CACA-FBF7-4084-8275-B02D3FC48972}" dt="2026-04-16T19:23:31.349" v="157"/>
      <pc:docMkLst>
        <pc:docMk/>
      </pc:docMkLst>
      <pc:sldChg chg="addAnim delAnim modAnim">
        <pc:chgData name="Paul Ellison" userId="d9d66b8b-5565-48ae-a890-29d06aa19c6c" providerId="ADAL" clId="{D8B6CACA-FBF7-4084-8275-B02D3FC48972}" dt="2026-04-16T19:23:25.460" v="156"/>
        <pc:sldMkLst>
          <pc:docMk/>
          <pc:sldMk cId="1214521324" sldId="257"/>
        </pc:sldMkLst>
      </pc:sldChg>
      <pc:sldChg chg="add del">
        <pc:chgData name="Paul Ellison" userId="d9d66b8b-5565-48ae-a890-29d06aa19c6c" providerId="ADAL" clId="{D8B6CACA-FBF7-4084-8275-B02D3FC48972}" dt="2026-04-16T19:19:04.272" v="97" actId="2696"/>
        <pc:sldMkLst>
          <pc:docMk/>
          <pc:sldMk cId="5145629" sldId="258"/>
        </pc:sldMkLst>
      </pc:sldChg>
      <pc:sldChg chg="add del">
        <pc:chgData name="Paul Ellison" userId="d9d66b8b-5565-48ae-a890-29d06aa19c6c" providerId="ADAL" clId="{D8B6CACA-FBF7-4084-8275-B02D3FC48972}" dt="2026-04-16T19:17:18.199" v="60" actId="2696"/>
        <pc:sldMkLst>
          <pc:docMk/>
          <pc:sldMk cId="2188924094" sldId="259"/>
        </pc:sldMkLst>
      </pc:sldChg>
      <pc:sldChg chg="add del">
        <pc:chgData name="Paul Ellison" userId="d9d66b8b-5565-48ae-a890-29d06aa19c6c" providerId="ADAL" clId="{D8B6CACA-FBF7-4084-8275-B02D3FC48972}" dt="2026-04-16T19:17:20.882" v="61" actId="2696"/>
        <pc:sldMkLst>
          <pc:docMk/>
          <pc:sldMk cId="2704485255" sldId="260"/>
        </pc:sldMkLst>
      </pc:sldChg>
      <pc:sldChg chg="modSp add del mod">
        <pc:chgData name="Paul Ellison" userId="d9d66b8b-5565-48ae-a890-29d06aa19c6c" providerId="ADAL" clId="{D8B6CACA-FBF7-4084-8275-B02D3FC48972}" dt="2026-04-16T19:17:23.397" v="62" actId="2696"/>
        <pc:sldMkLst>
          <pc:docMk/>
          <pc:sldMk cId="4108176151" sldId="261"/>
        </pc:sldMkLst>
        <pc:spChg chg="mod">
          <ac:chgData name="Paul Ellison" userId="d9d66b8b-5565-48ae-a890-29d06aa19c6c" providerId="ADAL" clId="{D8B6CACA-FBF7-4084-8275-B02D3FC48972}" dt="2026-04-16T19:06:29.431" v="9" actId="27636"/>
          <ac:spMkLst>
            <pc:docMk/>
            <pc:sldMk cId="4108176151" sldId="261"/>
            <ac:spMk id="4" creationId="{04939F93-2010-28B2-EBB7-87F851D12F64}"/>
          </ac:spMkLst>
        </pc:spChg>
      </pc:sldChg>
      <pc:sldChg chg="addAnim delAnim">
        <pc:chgData name="Paul Ellison" userId="d9d66b8b-5565-48ae-a890-29d06aa19c6c" providerId="ADAL" clId="{D8B6CACA-FBF7-4084-8275-B02D3FC48972}" dt="2026-04-16T19:23:31.349" v="157"/>
        <pc:sldMkLst>
          <pc:docMk/>
          <pc:sldMk cId="1338161288" sldId="262"/>
        </pc:sldMkLst>
      </pc:sldChg>
      <pc:sldChg chg="add del">
        <pc:chgData name="Paul Ellison" userId="d9d66b8b-5565-48ae-a890-29d06aa19c6c" providerId="ADAL" clId="{D8B6CACA-FBF7-4084-8275-B02D3FC48972}" dt="2026-04-16T19:17:29.749" v="65" actId="2696"/>
        <pc:sldMkLst>
          <pc:docMk/>
          <pc:sldMk cId="2903731666" sldId="264"/>
        </pc:sldMkLst>
      </pc:sldChg>
      <pc:sldChg chg="add del">
        <pc:chgData name="Paul Ellison" userId="d9d66b8b-5565-48ae-a890-29d06aa19c6c" providerId="ADAL" clId="{D8B6CACA-FBF7-4084-8275-B02D3FC48972}" dt="2026-04-16T19:17:32.016" v="66" actId="2696"/>
        <pc:sldMkLst>
          <pc:docMk/>
          <pc:sldMk cId="445665910" sldId="265"/>
        </pc:sldMkLst>
      </pc:sldChg>
      <pc:sldChg chg="add del">
        <pc:chgData name="Paul Ellison" userId="d9d66b8b-5565-48ae-a890-29d06aa19c6c" providerId="ADAL" clId="{D8B6CACA-FBF7-4084-8275-B02D3FC48972}" dt="2026-04-16T19:17:33.819" v="67" actId="2696"/>
        <pc:sldMkLst>
          <pc:docMk/>
          <pc:sldMk cId="1227910413" sldId="266"/>
        </pc:sldMkLst>
      </pc:sldChg>
      <pc:sldChg chg="add del">
        <pc:chgData name="Paul Ellison" userId="d9d66b8b-5565-48ae-a890-29d06aa19c6c" providerId="ADAL" clId="{D8B6CACA-FBF7-4084-8275-B02D3FC48972}" dt="2026-04-16T19:17:35.851" v="68" actId="2696"/>
        <pc:sldMkLst>
          <pc:docMk/>
          <pc:sldMk cId="3351453504" sldId="267"/>
        </pc:sldMkLst>
      </pc:sldChg>
      <pc:sldChg chg="add del">
        <pc:chgData name="Paul Ellison" userId="d9d66b8b-5565-48ae-a890-29d06aa19c6c" providerId="ADAL" clId="{D8B6CACA-FBF7-4084-8275-B02D3FC48972}" dt="2026-04-16T19:17:38.279" v="69" actId="2696"/>
        <pc:sldMkLst>
          <pc:docMk/>
          <pc:sldMk cId="4010893096" sldId="268"/>
        </pc:sldMkLst>
      </pc:sldChg>
      <pc:sldChg chg="add del">
        <pc:chgData name="Paul Ellison" userId="d9d66b8b-5565-48ae-a890-29d06aa19c6c" providerId="ADAL" clId="{D8B6CACA-FBF7-4084-8275-B02D3FC48972}" dt="2026-04-16T19:17:44.193" v="70" actId="2696"/>
        <pc:sldMkLst>
          <pc:docMk/>
          <pc:sldMk cId="1395947516" sldId="269"/>
        </pc:sldMkLst>
      </pc:sldChg>
      <pc:sldChg chg="modSp add mod">
        <pc:chgData name="Paul Ellison" userId="d9d66b8b-5565-48ae-a890-29d06aa19c6c" providerId="ADAL" clId="{D8B6CACA-FBF7-4084-8275-B02D3FC48972}" dt="2026-04-16T19:07:00.748" v="20" actId="27636"/>
        <pc:sldMkLst>
          <pc:docMk/>
          <pc:sldMk cId="1301776835" sldId="462"/>
        </pc:sldMkLst>
        <pc:spChg chg="mod">
          <ac:chgData name="Paul Ellison" userId="d9d66b8b-5565-48ae-a890-29d06aa19c6c" providerId="ADAL" clId="{D8B6CACA-FBF7-4084-8275-B02D3FC48972}" dt="2026-04-16T19:07:00.748" v="20" actId="27636"/>
          <ac:spMkLst>
            <pc:docMk/>
            <pc:sldMk cId="1301776835" sldId="462"/>
            <ac:spMk id="5" creationId="{00000000-0000-0000-0000-000000000000}"/>
          </ac:spMkLst>
        </pc:spChg>
      </pc:sldChg>
      <pc:sldChg chg="add del">
        <pc:chgData name="Paul Ellison" userId="d9d66b8b-5565-48ae-a890-29d06aa19c6c" providerId="ADAL" clId="{D8B6CACA-FBF7-4084-8275-B02D3FC48972}" dt="2026-04-16T19:18:49.247" v="93" actId="2696"/>
        <pc:sldMkLst>
          <pc:docMk/>
          <pc:sldMk cId="844406099" sldId="527"/>
        </pc:sldMkLst>
      </pc:sldChg>
      <pc:sldChg chg="modSp add del mod">
        <pc:chgData name="Paul Ellison" userId="d9d66b8b-5565-48ae-a890-29d06aa19c6c" providerId="ADAL" clId="{D8B6CACA-FBF7-4084-8275-B02D3FC48972}" dt="2026-04-16T19:18:41.862" v="91" actId="2696"/>
        <pc:sldMkLst>
          <pc:docMk/>
          <pc:sldMk cId="1042431947" sldId="528"/>
        </pc:sldMkLst>
        <pc:spChg chg="mod">
          <ac:chgData name="Paul Ellison" userId="d9d66b8b-5565-48ae-a890-29d06aa19c6c" providerId="ADAL" clId="{D8B6CACA-FBF7-4084-8275-B02D3FC48972}" dt="2026-04-16T19:07:01.406" v="22" actId="27636"/>
          <ac:spMkLst>
            <pc:docMk/>
            <pc:sldMk cId="1042431947" sldId="528"/>
            <ac:spMk id="7" creationId="{77274F99-FCBB-418C-8FCC-8AF57EF0B927}"/>
          </ac:spMkLst>
        </pc:spChg>
      </pc:sldChg>
      <pc:sldChg chg="add del">
        <pc:chgData name="Paul Ellison" userId="d9d66b8b-5565-48ae-a890-29d06aa19c6c" providerId="ADAL" clId="{D8B6CACA-FBF7-4084-8275-B02D3FC48972}" dt="2026-04-16T19:18:57.216" v="96" actId="2696"/>
        <pc:sldMkLst>
          <pc:docMk/>
          <pc:sldMk cId="3252771318" sldId="530"/>
        </pc:sldMkLst>
      </pc:sldChg>
      <pc:sldChg chg="modSp add del mod">
        <pc:chgData name="Paul Ellison" userId="d9d66b8b-5565-48ae-a890-29d06aa19c6c" providerId="ADAL" clId="{D8B6CACA-FBF7-4084-8275-B02D3FC48972}" dt="2026-04-16T19:18:54.003" v="95" actId="2696"/>
        <pc:sldMkLst>
          <pc:docMk/>
          <pc:sldMk cId="1050123473" sldId="536"/>
        </pc:sldMkLst>
        <pc:spChg chg="mod">
          <ac:chgData name="Paul Ellison" userId="d9d66b8b-5565-48ae-a890-29d06aa19c6c" providerId="ADAL" clId="{D8B6CACA-FBF7-4084-8275-B02D3FC48972}" dt="2026-04-16T19:07:03.641" v="27" actId="27636"/>
          <ac:spMkLst>
            <pc:docMk/>
            <pc:sldMk cId="1050123473" sldId="536"/>
            <ac:spMk id="2" creationId="{7A37495E-731B-4805-8152-1014D9173669}"/>
          </ac:spMkLst>
        </pc:spChg>
      </pc:sldChg>
      <pc:sldChg chg="add del">
        <pc:chgData name="Paul Ellison" userId="d9d66b8b-5565-48ae-a890-29d06aa19c6c" providerId="ADAL" clId="{D8B6CACA-FBF7-4084-8275-B02D3FC48972}" dt="2026-04-16T19:18:46.190" v="92" actId="2696"/>
        <pc:sldMkLst>
          <pc:docMk/>
          <pc:sldMk cId="3920056453" sldId="544"/>
        </pc:sldMkLst>
      </pc:sldChg>
      <pc:sldChg chg="add del">
        <pc:chgData name="Paul Ellison" userId="d9d66b8b-5565-48ae-a890-29d06aa19c6c" providerId="ADAL" clId="{D8B6CACA-FBF7-4084-8275-B02D3FC48972}" dt="2026-04-16T19:18:51.381" v="94" actId="2696"/>
        <pc:sldMkLst>
          <pc:docMk/>
          <pc:sldMk cId="2681476505" sldId="545"/>
        </pc:sldMkLst>
      </pc:sldChg>
      <pc:sldChg chg="del">
        <pc:chgData name="Paul Ellison" userId="d9d66b8b-5565-48ae-a890-29d06aa19c6c" providerId="ADAL" clId="{D8B6CACA-FBF7-4084-8275-B02D3FC48972}" dt="2026-04-16T19:21:01.981" v="120" actId="2696"/>
        <pc:sldMkLst>
          <pc:docMk/>
          <pc:sldMk cId="144750225" sldId="2827"/>
        </pc:sldMkLst>
      </pc:sldChg>
      <pc:sldChg chg="add setBg">
        <pc:chgData name="Paul Ellison" userId="d9d66b8b-5565-48ae-a890-29d06aa19c6c" providerId="ADAL" clId="{D8B6CACA-FBF7-4084-8275-B02D3FC48972}" dt="2026-04-16T19:14:56.466" v="36"/>
        <pc:sldMkLst>
          <pc:docMk/>
          <pc:sldMk cId="3600936384" sldId="2864"/>
        </pc:sldMkLst>
      </pc:sldChg>
      <pc:sldChg chg="del">
        <pc:chgData name="Paul Ellison" userId="d9d66b8b-5565-48ae-a890-29d06aa19c6c" providerId="ADAL" clId="{D8B6CACA-FBF7-4084-8275-B02D3FC48972}" dt="2026-04-16T19:21:38.703" v="133" actId="2696"/>
        <pc:sldMkLst>
          <pc:docMk/>
          <pc:sldMk cId="3513834872" sldId="2147472772"/>
        </pc:sldMkLst>
      </pc:sldChg>
      <pc:sldChg chg="del">
        <pc:chgData name="Paul Ellison" userId="d9d66b8b-5565-48ae-a890-29d06aa19c6c" providerId="ADAL" clId="{D8B6CACA-FBF7-4084-8275-B02D3FC48972}" dt="2026-04-16T19:21:21.525" v="128" actId="2696"/>
        <pc:sldMkLst>
          <pc:docMk/>
          <pc:sldMk cId="3377659849" sldId="2147472780"/>
        </pc:sldMkLst>
      </pc:sldChg>
      <pc:sldChg chg="del">
        <pc:chgData name="Paul Ellison" userId="d9d66b8b-5565-48ae-a890-29d06aa19c6c" providerId="ADAL" clId="{D8B6CACA-FBF7-4084-8275-B02D3FC48972}" dt="2026-04-16T19:20:58.347" v="119" actId="2696"/>
        <pc:sldMkLst>
          <pc:docMk/>
          <pc:sldMk cId="3327723633" sldId="2147472783"/>
        </pc:sldMkLst>
      </pc:sldChg>
      <pc:sldChg chg="del">
        <pc:chgData name="Paul Ellison" userId="d9d66b8b-5565-48ae-a890-29d06aa19c6c" providerId="ADAL" clId="{D8B6CACA-FBF7-4084-8275-B02D3FC48972}" dt="2026-04-16T19:21:10.949" v="123" actId="2696"/>
        <pc:sldMkLst>
          <pc:docMk/>
          <pc:sldMk cId="805943547" sldId="2147473773"/>
        </pc:sldMkLst>
      </pc:sldChg>
      <pc:sldChg chg="del">
        <pc:chgData name="Paul Ellison" userId="d9d66b8b-5565-48ae-a890-29d06aa19c6c" providerId="ADAL" clId="{D8B6CACA-FBF7-4084-8275-B02D3FC48972}" dt="2026-04-16T19:21:19.318" v="127" actId="2696"/>
        <pc:sldMkLst>
          <pc:docMk/>
          <pc:sldMk cId="3984408231" sldId="2147473787"/>
        </pc:sldMkLst>
      </pc:sldChg>
      <pc:sldChg chg="del">
        <pc:chgData name="Paul Ellison" userId="d9d66b8b-5565-48ae-a890-29d06aa19c6c" providerId="ADAL" clId="{D8B6CACA-FBF7-4084-8275-B02D3FC48972}" dt="2026-04-16T19:21:29.359" v="131" actId="2696"/>
        <pc:sldMkLst>
          <pc:docMk/>
          <pc:sldMk cId="3097921995" sldId="2147473811"/>
        </pc:sldMkLst>
      </pc:sldChg>
      <pc:sldChg chg="del">
        <pc:chgData name="Paul Ellison" userId="d9d66b8b-5565-48ae-a890-29d06aa19c6c" providerId="ADAL" clId="{D8B6CACA-FBF7-4084-8275-B02D3FC48972}" dt="2026-04-16T19:21:17.096" v="126" actId="2696"/>
        <pc:sldMkLst>
          <pc:docMk/>
          <pc:sldMk cId="1402606234" sldId="2147473932"/>
        </pc:sldMkLst>
      </pc:sldChg>
      <pc:sldChg chg="del">
        <pc:chgData name="Paul Ellison" userId="d9d66b8b-5565-48ae-a890-29d06aa19c6c" providerId="ADAL" clId="{D8B6CACA-FBF7-4084-8275-B02D3FC48972}" dt="2026-04-16T19:20:55.150" v="118" actId="2696"/>
        <pc:sldMkLst>
          <pc:docMk/>
          <pc:sldMk cId="65615545" sldId="2147473933"/>
        </pc:sldMkLst>
      </pc:sldChg>
      <pc:sldChg chg="del">
        <pc:chgData name="Paul Ellison" userId="d9d66b8b-5565-48ae-a890-29d06aa19c6c" providerId="ADAL" clId="{D8B6CACA-FBF7-4084-8275-B02D3FC48972}" dt="2026-04-16T19:21:26.863" v="130" actId="2696"/>
        <pc:sldMkLst>
          <pc:docMk/>
          <pc:sldMk cId="329614890" sldId="2147473934"/>
        </pc:sldMkLst>
      </pc:sldChg>
      <pc:sldChg chg="del">
        <pc:chgData name="Paul Ellison" userId="d9d66b8b-5565-48ae-a890-29d06aa19c6c" providerId="ADAL" clId="{D8B6CACA-FBF7-4084-8275-B02D3FC48972}" dt="2026-04-16T19:21:05.769" v="121" actId="2696"/>
        <pc:sldMkLst>
          <pc:docMk/>
          <pc:sldMk cId="2915101542" sldId="2147473938"/>
        </pc:sldMkLst>
      </pc:sldChg>
      <pc:sldChg chg="del">
        <pc:chgData name="Paul Ellison" userId="d9d66b8b-5565-48ae-a890-29d06aa19c6c" providerId="ADAL" clId="{D8B6CACA-FBF7-4084-8275-B02D3FC48972}" dt="2026-04-16T19:21:15.075" v="125" actId="2696"/>
        <pc:sldMkLst>
          <pc:docMk/>
          <pc:sldMk cId="1217396774" sldId="2147473939"/>
        </pc:sldMkLst>
      </pc:sldChg>
      <pc:sldChg chg="del">
        <pc:chgData name="Paul Ellison" userId="d9d66b8b-5565-48ae-a890-29d06aa19c6c" providerId="ADAL" clId="{D8B6CACA-FBF7-4084-8275-B02D3FC48972}" dt="2026-04-16T19:21:08.911" v="122" actId="2696"/>
        <pc:sldMkLst>
          <pc:docMk/>
          <pc:sldMk cId="557779581" sldId="2147473940"/>
        </pc:sldMkLst>
      </pc:sldChg>
      <pc:sldChg chg="del">
        <pc:chgData name="Paul Ellison" userId="d9d66b8b-5565-48ae-a890-29d06aa19c6c" providerId="ADAL" clId="{D8B6CACA-FBF7-4084-8275-B02D3FC48972}" dt="2026-04-16T19:21:13.082" v="124" actId="2696"/>
        <pc:sldMkLst>
          <pc:docMk/>
          <pc:sldMk cId="1977082409" sldId="2147473941"/>
        </pc:sldMkLst>
      </pc:sldChg>
      <pc:sldChg chg="del">
        <pc:chgData name="Paul Ellison" userId="d9d66b8b-5565-48ae-a890-29d06aa19c6c" providerId="ADAL" clId="{D8B6CACA-FBF7-4084-8275-B02D3FC48972}" dt="2026-04-16T19:20:49.951" v="116" actId="2696"/>
        <pc:sldMkLst>
          <pc:docMk/>
          <pc:sldMk cId="3679591414" sldId="2147473942"/>
        </pc:sldMkLst>
      </pc:sldChg>
      <pc:sldChg chg="del">
        <pc:chgData name="Paul Ellison" userId="d9d66b8b-5565-48ae-a890-29d06aa19c6c" providerId="ADAL" clId="{D8B6CACA-FBF7-4084-8275-B02D3FC48972}" dt="2026-04-16T19:21:35.992" v="132" actId="2696"/>
        <pc:sldMkLst>
          <pc:docMk/>
          <pc:sldMk cId="2582468706" sldId="2147473943"/>
        </pc:sldMkLst>
      </pc:sldChg>
      <pc:sldChg chg="del">
        <pc:chgData name="Paul Ellison" userId="d9d66b8b-5565-48ae-a890-29d06aa19c6c" providerId="ADAL" clId="{D8B6CACA-FBF7-4084-8275-B02D3FC48972}" dt="2026-04-16T19:21:24.715" v="129" actId="2696"/>
        <pc:sldMkLst>
          <pc:docMk/>
          <pc:sldMk cId="4038911883" sldId="2147473944"/>
        </pc:sldMkLst>
      </pc:sldChg>
      <pc:sldChg chg="del">
        <pc:chgData name="Paul Ellison" userId="d9d66b8b-5565-48ae-a890-29d06aa19c6c" providerId="ADAL" clId="{D8B6CACA-FBF7-4084-8275-B02D3FC48972}" dt="2026-04-16T19:20:52.761" v="117" actId="2696"/>
        <pc:sldMkLst>
          <pc:docMk/>
          <pc:sldMk cId="2852642730" sldId="2147473945"/>
        </pc:sldMkLst>
      </pc:sldChg>
      <pc:sldChg chg="del">
        <pc:chgData name="Paul Ellison" userId="d9d66b8b-5565-48ae-a890-29d06aa19c6c" providerId="ADAL" clId="{D8B6CACA-FBF7-4084-8275-B02D3FC48972}" dt="2026-04-16T19:15:22.283" v="39" actId="2696"/>
        <pc:sldMkLst>
          <pc:docMk/>
          <pc:sldMk cId="554908672" sldId="2147473946"/>
        </pc:sldMkLst>
      </pc:sldChg>
      <pc:sldChg chg="new del">
        <pc:chgData name="Paul Ellison" userId="d9d66b8b-5565-48ae-a890-29d06aa19c6c" providerId="ADAL" clId="{D8B6CACA-FBF7-4084-8275-B02D3FC48972}" dt="2026-04-16T19:07:26.561" v="30" actId="2696"/>
        <pc:sldMkLst>
          <pc:docMk/>
          <pc:sldMk cId="3724538265" sldId="2147473947"/>
        </pc:sldMkLst>
      </pc:sldChg>
      <pc:sldChg chg="modSp add del mod">
        <pc:chgData name="Paul Ellison" userId="d9d66b8b-5565-48ae-a890-29d06aa19c6c" providerId="ADAL" clId="{D8B6CACA-FBF7-4084-8275-B02D3FC48972}" dt="2026-04-16T19:17:09.948" v="58" actId="2696"/>
        <pc:sldMkLst>
          <pc:docMk/>
          <pc:sldMk cId="3335676320" sldId="2147473948"/>
        </pc:sldMkLst>
        <pc:spChg chg="mod">
          <ac:chgData name="Paul Ellison" userId="d9d66b8b-5565-48ae-a890-29d06aa19c6c" providerId="ADAL" clId="{D8B6CACA-FBF7-4084-8275-B02D3FC48972}" dt="2026-04-16T19:06:27.221" v="3" actId="27636"/>
          <ac:spMkLst>
            <pc:docMk/>
            <pc:sldMk cId="3335676320" sldId="2147473948"/>
            <ac:spMk id="3" creationId="{1D6CECB7-7997-3626-3DB3-F426E90E59CF}"/>
          </ac:spMkLst>
        </pc:spChg>
      </pc:sldChg>
      <pc:sldChg chg="modSp add del mod">
        <pc:chgData name="Paul Ellison" userId="d9d66b8b-5565-48ae-a890-29d06aa19c6c" providerId="ADAL" clId="{D8B6CACA-FBF7-4084-8275-B02D3FC48972}" dt="2026-04-16T19:17:14.589" v="59" actId="2696"/>
        <pc:sldMkLst>
          <pc:docMk/>
          <pc:sldMk cId="551171786" sldId="2147473949"/>
        </pc:sldMkLst>
        <pc:spChg chg="mod">
          <ac:chgData name="Paul Ellison" userId="d9d66b8b-5565-48ae-a890-29d06aa19c6c" providerId="ADAL" clId="{D8B6CACA-FBF7-4084-8275-B02D3FC48972}" dt="2026-04-16T19:06:27.783" v="5" actId="27636"/>
          <ac:spMkLst>
            <pc:docMk/>
            <pc:sldMk cId="551171786" sldId="2147473949"/>
            <ac:spMk id="4" creationId="{407CB48E-9D0F-99B6-E4EF-4D742CAE836F}"/>
          </ac:spMkLst>
        </pc:spChg>
      </pc:sldChg>
      <pc:sldChg chg="add del">
        <pc:chgData name="Paul Ellison" userId="d9d66b8b-5565-48ae-a890-29d06aa19c6c" providerId="ADAL" clId="{D8B6CACA-FBF7-4084-8275-B02D3FC48972}" dt="2026-04-16T19:17:25.513" v="63" actId="2696"/>
        <pc:sldMkLst>
          <pc:docMk/>
          <pc:sldMk cId="3868560783" sldId="2147473950"/>
        </pc:sldMkLst>
      </pc:sldChg>
      <pc:sldChg chg="add del">
        <pc:chgData name="Paul Ellison" userId="d9d66b8b-5565-48ae-a890-29d06aa19c6c" providerId="ADAL" clId="{D8B6CACA-FBF7-4084-8275-B02D3FC48972}" dt="2026-04-16T19:17:27.504" v="64" actId="2696"/>
        <pc:sldMkLst>
          <pc:docMk/>
          <pc:sldMk cId="1894400207" sldId="2147473951"/>
        </pc:sldMkLst>
      </pc:sldChg>
      <pc:sldChg chg="add">
        <pc:chgData name="Paul Ellison" userId="d9d66b8b-5565-48ae-a890-29d06aa19c6c" providerId="ADAL" clId="{D8B6CACA-FBF7-4084-8275-B02D3FC48972}" dt="2026-04-16T19:15:15.154" v="38"/>
        <pc:sldMkLst>
          <pc:docMk/>
          <pc:sldMk cId="991569374" sldId="2147473952"/>
        </pc:sldMkLst>
      </pc:sldChg>
      <pc:sldChg chg="new del">
        <pc:chgData name="Paul Ellison" userId="d9d66b8b-5565-48ae-a890-29d06aa19c6c" providerId="ADAL" clId="{D8B6CACA-FBF7-4084-8275-B02D3FC48972}" dt="2026-04-16T19:07:19.521" v="29" actId="2696"/>
        <pc:sldMkLst>
          <pc:docMk/>
          <pc:sldMk cId="1316209379" sldId="2147473952"/>
        </pc:sldMkLst>
      </pc:sldChg>
      <pc:sldChg chg="new del ord">
        <pc:chgData name="Paul Ellison" userId="d9d66b8b-5565-48ae-a890-29d06aa19c6c" providerId="ADAL" clId="{D8B6CACA-FBF7-4084-8275-B02D3FC48972}" dt="2026-04-16T19:15:07.873" v="37" actId="2696"/>
        <pc:sldMkLst>
          <pc:docMk/>
          <pc:sldMk cId="1473425129" sldId="2147473952"/>
        </pc:sldMkLst>
      </pc:sldChg>
      <pc:sldChg chg="add">
        <pc:chgData name="Paul Ellison" userId="d9d66b8b-5565-48ae-a890-29d06aa19c6c" providerId="ADAL" clId="{D8B6CACA-FBF7-4084-8275-B02D3FC48972}" dt="2026-04-16T19:16:40.685" v="40"/>
        <pc:sldMkLst>
          <pc:docMk/>
          <pc:sldMk cId="816411747" sldId="2147473953"/>
        </pc:sldMkLst>
      </pc:sldChg>
      <pc:sldChg chg="add del setBg">
        <pc:chgData name="Paul Ellison" userId="d9d66b8b-5565-48ae-a890-29d06aa19c6c" providerId="ADAL" clId="{D8B6CACA-FBF7-4084-8275-B02D3FC48972}" dt="2026-04-16T19:14:54.073" v="35"/>
        <pc:sldMkLst>
          <pc:docMk/>
          <pc:sldMk cId="2922090909" sldId="2147473953"/>
        </pc:sldMkLst>
      </pc:sldChg>
      <pc:sldChg chg="add del">
        <pc:chgData name="Paul Ellison" userId="d9d66b8b-5565-48ae-a890-29d06aa19c6c" providerId="ADAL" clId="{D8B6CACA-FBF7-4084-8275-B02D3FC48972}" dt="2026-04-16T19:16:47.898" v="44"/>
        <pc:sldMkLst>
          <pc:docMk/>
          <pc:sldMk cId="1179767756" sldId="2147473954"/>
        </pc:sldMkLst>
      </pc:sldChg>
      <pc:sldChg chg="add">
        <pc:chgData name="Paul Ellison" userId="d9d66b8b-5565-48ae-a890-29d06aa19c6c" providerId="ADAL" clId="{D8B6CACA-FBF7-4084-8275-B02D3FC48972}" dt="2026-04-16T19:16:54.518" v="45"/>
        <pc:sldMkLst>
          <pc:docMk/>
          <pc:sldMk cId="3885559030" sldId="2147473954"/>
        </pc:sldMkLst>
      </pc:sldChg>
      <pc:sldChg chg="add del">
        <pc:chgData name="Paul Ellison" userId="d9d66b8b-5565-48ae-a890-29d06aa19c6c" providerId="ADAL" clId="{D8B6CACA-FBF7-4084-8275-B02D3FC48972}" dt="2026-04-16T19:16:47.350" v="43"/>
        <pc:sldMkLst>
          <pc:docMk/>
          <pc:sldMk cId="792034710" sldId="2147473955"/>
        </pc:sldMkLst>
      </pc:sldChg>
      <pc:sldChg chg="add">
        <pc:chgData name="Paul Ellison" userId="d9d66b8b-5565-48ae-a890-29d06aa19c6c" providerId="ADAL" clId="{D8B6CACA-FBF7-4084-8275-B02D3FC48972}" dt="2026-04-16T19:16:56.413" v="46"/>
        <pc:sldMkLst>
          <pc:docMk/>
          <pc:sldMk cId="1167945942" sldId="2147473955"/>
        </pc:sldMkLst>
      </pc:sldChg>
      <pc:sldChg chg="add">
        <pc:chgData name="Paul Ellison" userId="d9d66b8b-5565-48ae-a890-29d06aa19c6c" providerId="ADAL" clId="{D8B6CACA-FBF7-4084-8275-B02D3FC48972}" dt="2026-04-16T19:16:56.894" v="47"/>
        <pc:sldMkLst>
          <pc:docMk/>
          <pc:sldMk cId="537984046" sldId="2147473956"/>
        </pc:sldMkLst>
      </pc:sldChg>
      <pc:sldChg chg="add">
        <pc:chgData name="Paul Ellison" userId="d9d66b8b-5565-48ae-a890-29d06aa19c6c" providerId="ADAL" clId="{D8B6CACA-FBF7-4084-8275-B02D3FC48972}" dt="2026-04-16T19:16:57.406" v="48"/>
        <pc:sldMkLst>
          <pc:docMk/>
          <pc:sldMk cId="2757652949" sldId="2147473957"/>
        </pc:sldMkLst>
      </pc:sldChg>
      <pc:sldChg chg="add">
        <pc:chgData name="Paul Ellison" userId="d9d66b8b-5565-48ae-a890-29d06aa19c6c" providerId="ADAL" clId="{D8B6CACA-FBF7-4084-8275-B02D3FC48972}" dt="2026-04-16T19:16:57.869" v="49"/>
        <pc:sldMkLst>
          <pc:docMk/>
          <pc:sldMk cId="3859565605" sldId="2147473958"/>
        </pc:sldMkLst>
      </pc:sldChg>
      <pc:sldChg chg="add">
        <pc:chgData name="Paul Ellison" userId="d9d66b8b-5565-48ae-a890-29d06aa19c6c" providerId="ADAL" clId="{D8B6CACA-FBF7-4084-8275-B02D3FC48972}" dt="2026-04-16T19:16:58.434" v="50"/>
        <pc:sldMkLst>
          <pc:docMk/>
          <pc:sldMk cId="2042039604" sldId="2147473959"/>
        </pc:sldMkLst>
      </pc:sldChg>
      <pc:sldChg chg="add">
        <pc:chgData name="Paul Ellison" userId="d9d66b8b-5565-48ae-a890-29d06aa19c6c" providerId="ADAL" clId="{D8B6CACA-FBF7-4084-8275-B02D3FC48972}" dt="2026-04-16T19:17:00.520" v="51"/>
        <pc:sldMkLst>
          <pc:docMk/>
          <pc:sldMk cId="3378931128" sldId="2147473960"/>
        </pc:sldMkLst>
      </pc:sldChg>
      <pc:sldChg chg="add">
        <pc:chgData name="Paul Ellison" userId="d9d66b8b-5565-48ae-a890-29d06aa19c6c" providerId="ADAL" clId="{D8B6CACA-FBF7-4084-8275-B02D3FC48972}" dt="2026-04-16T19:17:00.990" v="52"/>
        <pc:sldMkLst>
          <pc:docMk/>
          <pc:sldMk cId="3942731849" sldId="2147473961"/>
        </pc:sldMkLst>
      </pc:sldChg>
      <pc:sldChg chg="add">
        <pc:chgData name="Paul Ellison" userId="d9d66b8b-5565-48ae-a890-29d06aa19c6c" providerId="ADAL" clId="{D8B6CACA-FBF7-4084-8275-B02D3FC48972}" dt="2026-04-16T19:17:01.452" v="53"/>
        <pc:sldMkLst>
          <pc:docMk/>
          <pc:sldMk cId="3928232783" sldId="2147473962"/>
        </pc:sldMkLst>
      </pc:sldChg>
      <pc:sldChg chg="add">
        <pc:chgData name="Paul Ellison" userId="d9d66b8b-5565-48ae-a890-29d06aa19c6c" providerId="ADAL" clId="{D8B6CACA-FBF7-4084-8275-B02D3FC48972}" dt="2026-04-16T19:17:01.926" v="54"/>
        <pc:sldMkLst>
          <pc:docMk/>
          <pc:sldMk cId="2372915439" sldId="2147473963"/>
        </pc:sldMkLst>
      </pc:sldChg>
      <pc:sldChg chg="add">
        <pc:chgData name="Paul Ellison" userId="d9d66b8b-5565-48ae-a890-29d06aa19c6c" providerId="ADAL" clId="{D8B6CACA-FBF7-4084-8275-B02D3FC48972}" dt="2026-04-16T19:17:02.445" v="55"/>
        <pc:sldMkLst>
          <pc:docMk/>
          <pc:sldMk cId="1494325305" sldId="2147473964"/>
        </pc:sldMkLst>
      </pc:sldChg>
      <pc:sldChg chg="add">
        <pc:chgData name="Paul Ellison" userId="d9d66b8b-5565-48ae-a890-29d06aa19c6c" providerId="ADAL" clId="{D8B6CACA-FBF7-4084-8275-B02D3FC48972}" dt="2026-04-16T19:17:02.966" v="56"/>
        <pc:sldMkLst>
          <pc:docMk/>
          <pc:sldMk cId="1615524480" sldId="2147473965"/>
        </pc:sldMkLst>
      </pc:sldChg>
      <pc:sldChg chg="add">
        <pc:chgData name="Paul Ellison" userId="d9d66b8b-5565-48ae-a890-29d06aa19c6c" providerId="ADAL" clId="{D8B6CACA-FBF7-4084-8275-B02D3FC48972}" dt="2026-04-16T19:17:04.296" v="57"/>
        <pc:sldMkLst>
          <pc:docMk/>
          <pc:sldMk cId="778662294" sldId="2147473966"/>
        </pc:sldMkLst>
      </pc:sldChg>
      <pc:sldChg chg="modSp add del mod">
        <pc:chgData name="Paul Ellison" userId="d9d66b8b-5565-48ae-a890-29d06aa19c6c" providerId="ADAL" clId="{D8B6CACA-FBF7-4084-8275-B02D3FC48972}" dt="2026-04-16T19:18:26.385" v="84"/>
        <pc:sldMkLst>
          <pc:docMk/>
          <pc:sldMk cId="51163041" sldId="2147473967"/>
        </pc:sldMkLst>
        <pc:spChg chg="mod">
          <ac:chgData name="Paul Ellison" userId="d9d66b8b-5565-48ae-a890-29d06aa19c6c" providerId="ADAL" clId="{D8B6CACA-FBF7-4084-8275-B02D3FC48972}" dt="2026-04-16T19:18:26.385" v="84"/>
          <ac:spMkLst>
            <pc:docMk/>
            <pc:sldMk cId="51163041" sldId="2147473967"/>
            <ac:spMk id="7" creationId="{77274F99-FCBB-418C-8FCC-8AF57EF0B927}"/>
          </ac:spMkLst>
        </pc:spChg>
      </pc:sldChg>
      <pc:sldChg chg="add">
        <pc:chgData name="Paul Ellison" userId="d9d66b8b-5565-48ae-a890-29d06aa19c6c" providerId="ADAL" clId="{D8B6CACA-FBF7-4084-8275-B02D3FC48972}" dt="2026-04-16T19:18:32.405" v="85"/>
        <pc:sldMkLst>
          <pc:docMk/>
          <pc:sldMk cId="1743139953" sldId="2147473967"/>
        </pc:sldMkLst>
      </pc:sldChg>
      <pc:sldChg chg="add">
        <pc:chgData name="Paul Ellison" userId="d9d66b8b-5565-48ae-a890-29d06aa19c6c" providerId="ADAL" clId="{D8B6CACA-FBF7-4084-8275-B02D3FC48972}" dt="2026-04-16T19:18:34.864" v="86"/>
        <pc:sldMkLst>
          <pc:docMk/>
          <pc:sldMk cId="2036426545" sldId="2147473968"/>
        </pc:sldMkLst>
      </pc:sldChg>
      <pc:sldChg chg="add del">
        <pc:chgData name="Paul Ellison" userId="d9d66b8b-5565-48ae-a890-29d06aa19c6c" providerId="ADAL" clId="{D8B6CACA-FBF7-4084-8275-B02D3FC48972}" dt="2026-04-16T19:18:25.303" v="82"/>
        <pc:sldMkLst>
          <pc:docMk/>
          <pc:sldMk cId="2159648096" sldId="2147473968"/>
        </pc:sldMkLst>
      </pc:sldChg>
      <pc:sldChg chg="add">
        <pc:chgData name="Paul Ellison" userId="d9d66b8b-5565-48ae-a890-29d06aa19c6c" providerId="ADAL" clId="{D8B6CACA-FBF7-4084-8275-B02D3FC48972}" dt="2026-04-16T19:18:35.345" v="87"/>
        <pc:sldMkLst>
          <pc:docMk/>
          <pc:sldMk cId="1901122468" sldId="2147473969"/>
        </pc:sldMkLst>
      </pc:sldChg>
      <pc:sldChg chg="add del">
        <pc:chgData name="Paul Ellison" userId="d9d66b8b-5565-48ae-a890-29d06aa19c6c" providerId="ADAL" clId="{D8B6CACA-FBF7-4084-8275-B02D3FC48972}" dt="2026-04-16T19:18:25.087" v="81"/>
        <pc:sldMkLst>
          <pc:docMk/>
          <pc:sldMk cId="2996415339" sldId="2147473969"/>
        </pc:sldMkLst>
      </pc:sldChg>
      <pc:sldChg chg="add del">
        <pc:chgData name="Paul Ellison" userId="d9d66b8b-5565-48ae-a890-29d06aa19c6c" providerId="ADAL" clId="{D8B6CACA-FBF7-4084-8275-B02D3FC48972}" dt="2026-04-16T19:18:24.846" v="80"/>
        <pc:sldMkLst>
          <pc:docMk/>
          <pc:sldMk cId="2761177591" sldId="2147473970"/>
        </pc:sldMkLst>
      </pc:sldChg>
      <pc:sldChg chg="add">
        <pc:chgData name="Paul Ellison" userId="d9d66b8b-5565-48ae-a890-29d06aa19c6c" providerId="ADAL" clId="{D8B6CACA-FBF7-4084-8275-B02D3FC48972}" dt="2026-04-16T19:18:35.936" v="88"/>
        <pc:sldMkLst>
          <pc:docMk/>
          <pc:sldMk cId="3712689308" sldId="2147473970"/>
        </pc:sldMkLst>
      </pc:sldChg>
      <pc:sldChg chg="modSp add del mod">
        <pc:chgData name="Paul Ellison" userId="d9d66b8b-5565-48ae-a890-29d06aa19c6c" providerId="ADAL" clId="{D8B6CACA-FBF7-4084-8275-B02D3FC48972}" dt="2026-04-16T19:18:24.646" v="79"/>
        <pc:sldMkLst>
          <pc:docMk/>
          <pc:sldMk cId="3882219423" sldId="2147473971"/>
        </pc:sldMkLst>
        <pc:spChg chg="mod">
          <ac:chgData name="Paul Ellison" userId="d9d66b8b-5565-48ae-a890-29d06aa19c6c" providerId="ADAL" clId="{D8B6CACA-FBF7-4084-8275-B02D3FC48972}" dt="2026-04-16T19:18:24.646" v="79"/>
          <ac:spMkLst>
            <pc:docMk/>
            <pc:sldMk cId="3882219423" sldId="2147473971"/>
            <ac:spMk id="2" creationId="{7A37495E-731B-4805-8152-1014D9173669}"/>
          </ac:spMkLst>
        </pc:spChg>
      </pc:sldChg>
      <pc:sldChg chg="add">
        <pc:chgData name="Paul Ellison" userId="d9d66b8b-5565-48ae-a890-29d06aa19c6c" providerId="ADAL" clId="{D8B6CACA-FBF7-4084-8275-B02D3FC48972}" dt="2026-04-16T19:18:36.743" v="89"/>
        <pc:sldMkLst>
          <pc:docMk/>
          <pc:sldMk cId="3961924283" sldId="2147473971"/>
        </pc:sldMkLst>
      </pc:sldChg>
      <pc:sldChg chg="add">
        <pc:chgData name="Paul Ellison" userId="d9d66b8b-5565-48ae-a890-29d06aa19c6c" providerId="ADAL" clId="{D8B6CACA-FBF7-4084-8275-B02D3FC48972}" dt="2026-04-16T19:18:38.421" v="90"/>
        <pc:sldMkLst>
          <pc:docMk/>
          <pc:sldMk cId="114104853" sldId="2147473972"/>
        </pc:sldMkLst>
      </pc:sldChg>
      <pc:sldChg chg="add">
        <pc:chgData name="Paul Ellison" userId="d9d66b8b-5565-48ae-a890-29d06aa19c6c" providerId="ADAL" clId="{D8B6CACA-FBF7-4084-8275-B02D3FC48972}" dt="2026-04-16T19:19:36.265" v="98"/>
        <pc:sldMkLst>
          <pc:docMk/>
          <pc:sldMk cId="4003472331" sldId="2147473973"/>
        </pc:sldMkLst>
      </pc:sldChg>
      <pc:sldChg chg="add">
        <pc:chgData name="Paul Ellison" userId="d9d66b8b-5565-48ae-a890-29d06aa19c6c" providerId="ADAL" clId="{D8B6CACA-FBF7-4084-8275-B02D3FC48972}" dt="2026-04-16T19:19:42.158" v="99"/>
        <pc:sldMkLst>
          <pc:docMk/>
          <pc:sldMk cId="1546882026" sldId="2147473974"/>
        </pc:sldMkLst>
      </pc:sldChg>
      <pc:sldChg chg="add">
        <pc:chgData name="Paul Ellison" userId="d9d66b8b-5565-48ae-a890-29d06aa19c6c" providerId="ADAL" clId="{D8B6CACA-FBF7-4084-8275-B02D3FC48972}" dt="2026-04-16T19:19:42.696" v="100"/>
        <pc:sldMkLst>
          <pc:docMk/>
          <pc:sldMk cId="677907924" sldId="2147473975"/>
        </pc:sldMkLst>
      </pc:sldChg>
      <pc:sldChg chg="add">
        <pc:chgData name="Paul Ellison" userId="d9d66b8b-5565-48ae-a890-29d06aa19c6c" providerId="ADAL" clId="{D8B6CACA-FBF7-4084-8275-B02D3FC48972}" dt="2026-04-16T19:19:43.270" v="101"/>
        <pc:sldMkLst>
          <pc:docMk/>
          <pc:sldMk cId="2695548603" sldId="2147473976"/>
        </pc:sldMkLst>
      </pc:sldChg>
      <pc:sldChg chg="add">
        <pc:chgData name="Paul Ellison" userId="d9d66b8b-5565-48ae-a890-29d06aa19c6c" providerId="ADAL" clId="{D8B6CACA-FBF7-4084-8275-B02D3FC48972}" dt="2026-04-16T19:19:43.820" v="102"/>
        <pc:sldMkLst>
          <pc:docMk/>
          <pc:sldMk cId="1666853951" sldId="2147473977"/>
        </pc:sldMkLst>
      </pc:sldChg>
      <pc:sldChg chg="add">
        <pc:chgData name="Paul Ellison" userId="d9d66b8b-5565-48ae-a890-29d06aa19c6c" providerId="ADAL" clId="{D8B6CACA-FBF7-4084-8275-B02D3FC48972}" dt="2026-04-16T19:19:52.197" v="103"/>
        <pc:sldMkLst>
          <pc:docMk/>
          <pc:sldMk cId="2755623142" sldId="2147473978"/>
        </pc:sldMkLst>
      </pc:sldChg>
      <pc:sldChg chg="add">
        <pc:chgData name="Paul Ellison" userId="d9d66b8b-5565-48ae-a890-29d06aa19c6c" providerId="ADAL" clId="{D8B6CACA-FBF7-4084-8275-B02D3FC48972}" dt="2026-04-16T19:19:52.829" v="104"/>
        <pc:sldMkLst>
          <pc:docMk/>
          <pc:sldMk cId="839108181" sldId="2147473979"/>
        </pc:sldMkLst>
      </pc:sldChg>
      <pc:sldChg chg="add">
        <pc:chgData name="Paul Ellison" userId="d9d66b8b-5565-48ae-a890-29d06aa19c6c" providerId="ADAL" clId="{D8B6CACA-FBF7-4084-8275-B02D3FC48972}" dt="2026-04-16T19:19:53.367" v="105"/>
        <pc:sldMkLst>
          <pc:docMk/>
          <pc:sldMk cId="2496787287" sldId="2147473980"/>
        </pc:sldMkLst>
      </pc:sldChg>
      <pc:sldChg chg="add">
        <pc:chgData name="Paul Ellison" userId="d9d66b8b-5565-48ae-a890-29d06aa19c6c" providerId="ADAL" clId="{D8B6CACA-FBF7-4084-8275-B02D3FC48972}" dt="2026-04-16T19:19:53.925" v="106"/>
        <pc:sldMkLst>
          <pc:docMk/>
          <pc:sldMk cId="336396218" sldId="2147473981"/>
        </pc:sldMkLst>
      </pc:sldChg>
      <pc:sldChg chg="add">
        <pc:chgData name="Paul Ellison" userId="d9d66b8b-5565-48ae-a890-29d06aa19c6c" providerId="ADAL" clId="{D8B6CACA-FBF7-4084-8275-B02D3FC48972}" dt="2026-04-16T19:19:55.953" v="107"/>
        <pc:sldMkLst>
          <pc:docMk/>
          <pc:sldMk cId="2272446374" sldId="2147473982"/>
        </pc:sldMkLst>
      </pc:sldChg>
      <pc:sldChg chg="add">
        <pc:chgData name="Paul Ellison" userId="d9d66b8b-5565-48ae-a890-29d06aa19c6c" providerId="ADAL" clId="{D8B6CACA-FBF7-4084-8275-B02D3FC48972}" dt="2026-04-16T19:19:56.469" v="108"/>
        <pc:sldMkLst>
          <pc:docMk/>
          <pc:sldMk cId="2968982546" sldId="2147473983"/>
        </pc:sldMkLst>
      </pc:sldChg>
      <pc:sldChg chg="add">
        <pc:chgData name="Paul Ellison" userId="d9d66b8b-5565-48ae-a890-29d06aa19c6c" providerId="ADAL" clId="{D8B6CACA-FBF7-4084-8275-B02D3FC48972}" dt="2026-04-16T19:19:56.963" v="109"/>
        <pc:sldMkLst>
          <pc:docMk/>
          <pc:sldMk cId="3855624649" sldId="2147473984"/>
        </pc:sldMkLst>
      </pc:sldChg>
      <pc:sldChg chg="add">
        <pc:chgData name="Paul Ellison" userId="d9d66b8b-5565-48ae-a890-29d06aa19c6c" providerId="ADAL" clId="{D8B6CACA-FBF7-4084-8275-B02D3FC48972}" dt="2026-04-16T19:19:57.434" v="110"/>
        <pc:sldMkLst>
          <pc:docMk/>
          <pc:sldMk cId="3781848880" sldId="2147473985"/>
        </pc:sldMkLst>
      </pc:sldChg>
      <pc:sldChg chg="add">
        <pc:chgData name="Paul Ellison" userId="d9d66b8b-5565-48ae-a890-29d06aa19c6c" providerId="ADAL" clId="{D8B6CACA-FBF7-4084-8275-B02D3FC48972}" dt="2026-04-16T19:19:57.952" v="111"/>
        <pc:sldMkLst>
          <pc:docMk/>
          <pc:sldMk cId="3425851742" sldId="2147473986"/>
        </pc:sldMkLst>
      </pc:sldChg>
      <pc:sldChg chg="add">
        <pc:chgData name="Paul Ellison" userId="d9d66b8b-5565-48ae-a890-29d06aa19c6c" providerId="ADAL" clId="{D8B6CACA-FBF7-4084-8275-B02D3FC48972}" dt="2026-04-16T19:19:58.613" v="112"/>
        <pc:sldMkLst>
          <pc:docMk/>
          <pc:sldMk cId="2232897758" sldId="2147473987"/>
        </pc:sldMkLst>
      </pc:sldChg>
      <pc:sldChg chg="add">
        <pc:chgData name="Paul Ellison" userId="d9d66b8b-5565-48ae-a890-29d06aa19c6c" providerId="ADAL" clId="{D8B6CACA-FBF7-4084-8275-B02D3FC48972}" dt="2026-04-16T19:20:00.326" v="113"/>
        <pc:sldMkLst>
          <pc:docMk/>
          <pc:sldMk cId="587660840" sldId="2147473988"/>
        </pc:sldMkLst>
      </pc:sldChg>
      <pc:sldChg chg="add">
        <pc:chgData name="Paul Ellison" userId="d9d66b8b-5565-48ae-a890-29d06aa19c6c" providerId="ADAL" clId="{D8B6CACA-FBF7-4084-8275-B02D3FC48972}" dt="2026-04-16T19:20:00.906" v="114"/>
        <pc:sldMkLst>
          <pc:docMk/>
          <pc:sldMk cId="2864624470" sldId="2147473989"/>
        </pc:sldMkLst>
      </pc:sldChg>
      <pc:sldChg chg="add">
        <pc:chgData name="Paul Ellison" userId="d9d66b8b-5565-48ae-a890-29d06aa19c6c" providerId="ADAL" clId="{D8B6CACA-FBF7-4084-8275-B02D3FC48972}" dt="2026-04-16T19:20:01.589" v="115"/>
        <pc:sldMkLst>
          <pc:docMk/>
          <pc:sldMk cId="1023537934" sldId="2147473990"/>
        </pc:sldMkLst>
      </pc:sldChg>
      <pc:sldMasterChg chg="delSldLayout">
        <pc:chgData name="Paul Ellison" userId="d9d66b8b-5565-48ae-a890-29d06aa19c6c" providerId="ADAL" clId="{D8B6CACA-FBF7-4084-8275-B02D3FC48972}" dt="2026-04-16T19:18:57.216" v="96" actId="2696"/>
        <pc:sldMasterMkLst>
          <pc:docMk/>
          <pc:sldMasterMk cId="2729408766" sldId="2147483673"/>
        </pc:sldMasterMkLst>
        <pc:sldLayoutChg chg="del">
          <pc:chgData name="Paul Ellison" userId="d9d66b8b-5565-48ae-a890-29d06aa19c6c" providerId="ADAL" clId="{D8B6CACA-FBF7-4084-8275-B02D3FC48972}" dt="2026-04-16T19:18:41.862" v="91" actId="2696"/>
          <pc:sldLayoutMkLst>
            <pc:docMk/>
            <pc:sldMasterMk cId="2729408766" sldId="2147483673"/>
            <pc:sldLayoutMk cId="3738889889" sldId="2147483685"/>
          </pc:sldLayoutMkLst>
        </pc:sldLayoutChg>
        <pc:sldLayoutChg chg="del">
          <pc:chgData name="Paul Ellison" userId="d9d66b8b-5565-48ae-a890-29d06aa19c6c" providerId="ADAL" clId="{D8B6CACA-FBF7-4084-8275-B02D3FC48972}" dt="2026-04-16T19:18:57.216" v="96" actId="2696"/>
          <pc:sldLayoutMkLst>
            <pc:docMk/>
            <pc:sldMasterMk cId="2729408766" sldId="2147483673"/>
            <pc:sldLayoutMk cId="754414461" sldId="2147483686"/>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3-25T10:03:13.532" idx="3">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4EAA6-0409-4B88-BFA5-379320ED8456}" type="datetimeFigureOut">
              <a:rPr lang="en-GB" smtClean="0"/>
              <a:t>16/04/2026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23696-AF25-4A47-9F35-FEADF3D20E42}" type="slidenum">
              <a:rPr lang="en-GB" smtClean="0"/>
              <a:t>‹#›</a:t>
            </a:fld>
            <a:endParaRPr lang="en-GB"/>
          </a:p>
        </p:txBody>
      </p:sp>
    </p:spTree>
    <p:extLst>
      <p:ext uri="{BB962C8B-B14F-4D97-AF65-F5344CB8AC3E}">
        <p14:creationId xmlns:p14="http://schemas.microsoft.com/office/powerpoint/2010/main" val="263942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6A46A-8C4B-49E9-80CF-A85B8FC0CA2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742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 that gives you a bit of context on who we are.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Let me explain why we built Liberty in the first place, and where we believe the gap in the market still exists.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0156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 if that is the gap, the next question is — how big is the opportunity?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Let’s just sense-check the market in the room.</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1344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5D9B-DC85-FA26-95F6-D4D800DB6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A750C-E358-3B2E-52E8-DCC2AE4F9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976AB0-2DD8-52C6-6D74-B86C6D799ED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And it highlights something important — even within a room of professionals, there are gaps and uncertainties.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So let’s start with the foundation — Wills</a:t>
            </a:r>
            <a:endParaRPr lang="en-GB" dirty="0"/>
          </a:p>
        </p:txBody>
      </p:sp>
      <p:sp>
        <p:nvSpPr>
          <p:cNvPr id="4" name="Slide Number Placeholder 3">
            <a:extLst>
              <a:ext uri="{FF2B5EF4-FFF2-40B4-BE49-F238E27FC236}">
                <a16:creationId xmlns:a16="http://schemas.microsoft.com/office/drawing/2014/main" id="{CE47E9DD-4137-8C79-AA7F-067F8E79FF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293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69BF4-0E5F-8518-F9FF-0BC7C84D8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16020-98C5-CDBF-B4E9-8786C8D10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2C402A-C624-689D-14AD-8104D6EC424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So that is the core function of a Will. What happens if there is no Will or it has been badly written.</a:t>
            </a:r>
            <a:endParaRPr lang="en-GB" dirty="0"/>
          </a:p>
        </p:txBody>
      </p:sp>
      <p:sp>
        <p:nvSpPr>
          <p:cNvPr id="4" name="Slide Number Placeholder 3">
            <a:extLst>
              <a:ext uri="{FF2B5EF4-FFF2-40B4-BE49-F238E27FC236}">
                <a16:creationId xmlns:a16="http://schemas.microsoft.com/office/drawing/2014/main" id="{A8AE3535-CADE-0EC4-189A-238A886776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241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2F88-9B86-37A3-E83F-0CAE67F53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A51DD-F4BF-FFFE-4B46-1D6A7543E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D7A5F-33B7-E55D-BEB5-A5005953BE0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And then there is inheritance tax to consider</a:t>
            </a:r>
            <a:endParaRPr lang="en-GB" dirty="0"/>
          </a:p>
        </p:txBody>
      </p:sp>
      <p:sp>
        <p:nvSpPr>
          <p:cNvPr id="4" name="Slide Number Placeholder 3">
            <a:extLst>
              <a:ext uri="{FF2B5EF4-FFF2-40B4-BE49-F238E27FC236}">
                <a16:creationId xmlns:a16="http://schemas.microsoft.com/office/drawing/2014/main" id="{4A3C77DD-02BF-E9DD-27C3-75A79A0E03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2005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5618A-92A7-677E-D74E-63DF4C1D7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A9449-1526-23E4-0846-D99FD80AD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3F872-5CED-44E6-7F57-97A37C93A6DB}"/>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So if that is the risk, the next question is — what does good planning actually look like in practice?</a:t>
            </a:r>
            <a:endParaRPr lang="en-GB" dirty="0"/>
          </a:p>
        </p:txBody>
      </p:sp>
      <p:sp>
        <p:nvSpPr>
          <p:cNvPr id="4" name="Slide Number Placeholder 3">
            <a:extLst>
              <a:ext uri="{FF2B5EF4-FFF2-40B4-BE49-F238E27FC236}">
                <a16:creationId xmlns:a16="http://schemas.microsoft.com/office/drawing/2014/main" id="{DB2E57E8-3F1E-E02E-0555-B1B687DB50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617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51B2F-164D-5054-7D3D-5AF656840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433FC-54B1-BB50-12D6-4128D1E6C9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E52A4-1CAD-F4BF-A59D-B97ED7E46462}"/>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That is what we would consider effective planning when it is done properly.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But we often deal with situations where that has not happened — and that is where post-death planning becomes important.</a:t>
            </a:r>
            <a:endParaRPr lang="en-GB" dirty="0"/>
          </a:p>
        </p:txBody>
      </p:sp>
      <p:sp>
        <p:nvSpPr>
          <p:cNvPr id="4" name="Slide Number Placeholder 3">
            <a:extLst>
              <a:ext uri="{FF2B5EF4-FFF2-40B4-BE49-F238E27FC236}">
                <a16:creationId xmlns:a16="http://schemas.microsoft.com/office/drawing/2014/main" id="{8439DDE4-74D7-4ED8-0D10-F8916C3AFE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6941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3C3B-8CED-F77D-D980-56FDB5734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60C96-1055-9AD3-BCDD-B9141591C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A24FE-E3C9-4E52-FAFE-BB0A2117BC81}"/>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Whether planning is done in advance or corrected after the event, everything ultimately feeds into the probate process.</a:t>
            </a:r>
            <a:endParaRPr lang="en-GB" dirty="0"/>
          </a:p>
        </p:txBody>
      </p:sp>
      <p:sp>
        <p:nvSpPr>
          <p:cNvPr id="4" name="Slide Number Placeholder 3">
            <a:extLst>
              <a:ext uri="{FF2B5EF4-FFF2-40B4-BE49-F238E27FC236}">
                <a16:creationId xmlns:a16="http://schemas.microsoft.com/office/drawing/2014/main" id="{BAA87C58-2DEE-8609-DC9C-75186305A4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238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B8542-0D7F-49EA-6457-EC6A43E0A1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000BD-0227-3E12-1341-05581BCCE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BA722-E64F-F044-168A-6303EB44F9A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So far, everything we have discussed happens after death.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But a significant amount of risk actually arises during lifetime — particularly around loss of capacity</a:t>
            </a:r>
            <a:endParaRPr lang="en-GB" dirty="0"/>
          </a:p>
        </p:txBody>
      </p:sp>
      <p:sp>
        <p:nvSpPr>
          <p:cNvPr id="4" name="Slide Number Placeholder 3">
            <a:extLst>
              <a:ext uri="{FF2B5EF4-FFF2-40B4-BE49-F238E27FC236}">
                <a16:creationId xmlns:a16="http://schemas.microsoft.com/office/drawing/2014/main" id="{DCC8CFFB-617F-3BB1-B068-9235E7F7BB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7391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5EC64-69BB-D800-7067-6BC10767A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D953E3-2328-A20D-789D-FE55DF2CB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42523-B4B7-6F23-A36F-700356E6E7A9}"/>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And this is where the absence of planning becomes very real, very quickly.</a:t>
            </a:r>
            <a:endParaRPr lang="en-GB" dirty="0"/>
          </a:p>
        </p:txBody>
      </p:sp>
      <p:sp>
        <p:nvSpPr>
          <p:cNvPr id="4" name="Slide Number Placeholder 3">
            <a:extLst>
              <a:ext uri="{FF2B5EF4-FFF2-40B4-BE49-F238E27FC236}">
                <a16:creationId xmlns:a16="http://schemas.microsoft.com/office/drawing/2014/main" id="{D0341B12-3D2B-68A0-F957-D810A894E8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07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6A46A-8C4B-49E9-80CF-A85B8FC0CA2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370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4263-0B3A-FBAB-A7E4-C6806151F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82655-9DA2-0F29-A781-D2CA06D55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2B0E1-7E0D-4AA8-2A6E-6118D8C8F989}"/>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So if we step back and look at all of this together, a few key themes start to emerge.</a:t>
            </a:r>
            <a:endParaRPr lang="en-GB" dirty="0"/>
          </a:p>
        </p:txBody>
      </p:sp>
      <p:sp>
        <p:nvSpPr>
          <p:cNvPr id="4" name="Slide Number Placeholder 3">
            <a:extLst>
              <a:ext uri="{FF2B5EF4-FFF2-40B4-BE49-F238E27FC236}">
                <a16:creationId xmlns:a16="http://schemas.microsoft.com/office/drawing/2014/main" id="{B09635C4-448F-303D-AFEA-1A2880F296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312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84D83-2834-87D3-6CAD-3E0D710F6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1E04C-1AF2-AC4C-9044-5A8321034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4080E-4312-8B76-9DFB-1413B23A68F0}"/>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That is a high-level overview of the risks and opportunities within estate planning.</a:t>
            </a:r>
            <a:endParaRPr lang="en-GB" dirty="0"/>
          </a:p>
        </p:txBody>
      </p:sp>
      <p:sp>
        <p:nvSpPr>
          <p:cNvPr id="4" name="Slide Number Placeholder 3">
            <a:extLst>
              <a:ext uri="{FF2B5EF4-FFF2-40B4-BE49-F238E27FC236}">
                <a16:creationId xmlns:a16="http://schemas.microsoft.com/office/drawing/2014/main" id="{A72DD864-2B59-EA5B-0DDB-51F2588C19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5289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Discuss</a:t>
            </a:r>
            <a:r>
              <a:rPr lang="en-GB" baseline="0" dirty="0"/>
              <a:t> online banking restrictions for complex mandates</a:t>
            </a:r>
          </a:p>
          <a:p>
            <a:pPr marL="171450" indent="-171450">
              <a:buFont typeface="Arial" panose="020B0604020202020204" pitchFamily="34" charset="0"/>
              <a:buChar char="•"/>
            </a:pPr>
            <a:r>
              <a:rPr lang="en-GB" baseline="0" dirty="0"/>
              <a:t>Mobile banking is view only even for 1 to sign mandates</a:t>
            </a:r>
          </a:p>
          <a:p>
            <a:pPr marL="171450" indent="-171450">
              <a:buFont typeface="Arial" panose="020B0604020202020204" pitchFamily="34" charset="0"/>
              <a:buChar char="•"/>
            </a:pPr>
            <a:r>
              <a:rPr lang="en-GB" baseline="0" dirty="0"/>
              <a:t>Currently due to a defect, customers cannot set up standing orders on their standard online banking platform</a:t>
            </a:r>
            <a:endParaRPr lang="en-GB" dirty="0"/>
          </a:p>
        </p:txBody>
      </p:sp>
      <p:sp>
        <p:nvSpPr>
          <p:cNvPr id="4" name="Slide Number Placeholder 3"/>
          <p:cNvSpPr>
            <a:spLocks noGrp="1"/>
          </p:cNvSpPr>
          <p:nvPr>
            <p:ph type="sldNum" sz="quarter" idx="10"/>
          </p:nvPr>
        </p:nvSpPr>
        <p:spPr/>
        <p:txBody>
          <a:bodyPr/>
          <a:lstStyle/>
          <a:p>
            <a:pPr marL="0" marR="0" lvl="0" indent="0" algn="r" defTabSz="914373" rtl="0" eaLnBrk="1" fontAlgn="auto" latinLnBrk="0" hangingPunct="1">
              <a:lnSpc>
                <a:spcPct val="100000"/>
              </a:lnSpc>
              <a:spcBef>
                <a:spcPts val="0"/>
              </a:spcBef>
              <a:spcAft>
                <a:spcPts val="0"/>
              </a:spcAft>
              <a:buClrTx/>
              <a:buSzTx/>
              <a:buFontTx/>
              <a:buNone/>
              <a:tabLst/>
              <a:defRPr/>
            </a:pPr>
            <a:fld id="{97F18952-93D3-6545-A566-7EF68BAB3E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3"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4210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373" rtl="0" eaLnBrk="1" fontAlgn="auto" latinLnBrk="0" hangingPunct="1">
              <a:lnSpc>
                <a:spcPct val="100000"/>
              </a:lnSpc>
              <a:spcBef>
                <a:spcPts val="0"/>
              </a:spcBef>
              <a:spcAft>
                <a:spcPts val="0"/>
              </a:spcAft>
              <a:buClrTx/>
              <a:buSzTx/>
              <a:buFontTx/>
              <a:buNone/>
              <a:tabLst/>
              <a:defRPr/>
            </a:pPr>
            <a:fld id="{97F18952-93D3-6545-A566-7EF68BAB3E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3"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99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479BB-3097-DB5F-9473-6CA9599C7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C1FEF-316D-E400-F7DC-5295A1F0C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EEC12-CCF6-BC36-723F-DC3A115BE5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F99934-6145-6AE4-A757-332D21FC21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6A46A-8C4B-49E9-80CF-A85B8FC0CA2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66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6A46A-8C4B-49E9-80CF-A85B8FC0CA2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3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7D220-8930-7C1A-C94D-73414B525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45486-87E3-5241-F151-7A0295D2B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18FF9-A4F4-3875-FC2A-A3D6F5B710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84744F-7200-8864-F2D1-06C38FFEFD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6A46A-8C4B-49E9-80CF-A85B8FC0CA2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09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359C5-2BDE-9444-686F-2F18C8592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8B5CA-8B33-74A0-DE0A-753A2CE4521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46DA3D1-27C7-C993-FA7B-FA4711E67BB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B0EBEF4-0350-B8A3-A538-B73FF9823B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5B68-492D-4B42-82F3-AA3814FBBAC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3623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D4BED-E48C-475B-C01E-A909863D80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8456B-AA93-12B5-19FE-E0C1520F8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0666F-88DD-B142-9984-52C818ED3EF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3A73C01-8F22-2B6C-61E5-76D8A510F0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5B68-492D-4B42-82F3-AA3814FBBAC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984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94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fontAlgn="base"/>
            <a:r>
              <a:rPr lang="en-US" sz="1200" dirty="0"/>
              <a:t>I’m Richard Ash, Director at Liberty Estate Planning. We specialise in estate planning — Wills, Lasting Powers of Attorney, trusts and probate. </a:t>
            </a:r>
          </a:p>
          <a:p>
            <a:pPr fontAlgn="base"/>
            <a:endParaRPr lang="en-US" sz="1200" dirty="0"/>
          </a:p>
          <a:p>
            <a:pPr fontAlgn="base"/>
            <a:r>
              <a:rPr lang="en-US" sz="1200" dirty="0"/>
              <a:t>My background is financial planning first, with legal structuring supporting that advice. I am a Chartered Financial Planner, a Fellow of the Personal Finance Society, and STEP qualified in trust and estate planning. </a:t>
            </a:r>
          </a:p>
          <a:p>
            <a:pPr fontAlgn="base"/>
            <a:endParaRPr lang="en-US" sz="1200" dirty="0"/>
          </a:p>
          <a:p>
            <a:pPr fontAlgn="base"/>
            <a:r>
              <a:rPr lang="en-US" sz="1200" dirty="0"/>
              <a:t>I am joined by Jo Stark — Jo is a director, a qualified paralegal, and leads our client process.  </a:t>
            </a:r>
          </a:p>
          <a:p>
            <a:pPr fontAlgn="base"/>
            <a:endParaRPr lang="en-US" sz="1200" dirty="0"/>
          </a:p>
          <a:p>
            <a:pPr fontAlgn="base"/>
            <a:r>
              <a:rPr lang="en-US" sz="1200" dirty="0"/>
              <a:t>We have been speaking with Stuart and the team about partnering with Cheatham Jackson to deliver estate planning services. The purpose of today is to give you a clear understanding of the benefits of what we do, and importantly, how it can fit into your existing client journey. </a:t>
            </a:r>
          </a:p>
          <a:p>
            <a:pPr fontAlgn="base"/>
            <a:endParaRPr lang="en-US" sz="1200" dirty="0"/>
          </a:p>
          <a:p>
            <a:pPr fontAlgn="base"/>
            <a:r>
              <a:rPr lang="en-US" sz="1200" dirty="0"/>
              <a:t>I have about an hour, so I will focus on a number of key areas that you can start to apply immediately.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01E6E-6172-4D63-B99E-D3CF2F66914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371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4"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4" y="3843708"/>
            <a:ext cx="7588155" cy="1414091"/>
          </a:xfrm>
        </p:spPr>
        <p:txBody>
          <a:bodyPr>
            <a:normAutofit/>
          </a:bodyPr>
          <a:lstStyle>
            <a:lvl1pPr marL="0" indent="0" algn="ctr">
              <a:buNone/>
              <a:defRPr sz="1801"/>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4/16/2026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68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50"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50"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4/16/2026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1657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9" y="578497"/>
            <a:ext cx="2047036"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2" y="578498"/>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4/16/2026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30275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image left_Light Gre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6265B7-DF72-519C-0DE3-1050336C9F6F}"/>
              </a:ext>
            </a:extLst>
          </p:cNvPr>
          <p:cNvSpPr>
            <a:spLocks noGrp="1"/>
          </p:cNvSpPr>
          <p:nvPr>
            <p:ph type="ctrTitle" hasCustomPrompt="1"/>
          </p:nvPr>
        </p:nvSpPr>
        <p:spPr>
          <a:xfrm>
            <a:off x="6102152" y="1274764"/>
            <a:ext cx="5751181" cy="1655762"/>
          </a:xfrm>
          <a:prstGeom prst="rect">
            <a:avLst/>
          </a:prstGeom>
        </p:spPr>
        <p:txBody>
          <a:bodyPr anchor="ctr">
            <a:noAutofit/>
          </a:bodyPr>
          <a:lstStyle>
            <a:lvl1pPr algn="l">
              <a:defRPr sz="6600">
                <a:latin typeface="Whitney Black" pitchFamily="50" charset="0"/>
              </a:defRPr>
            </a:lvl1pPr>
          </a:lstStyle>
          <a:p>
            <a:r>
              <a:rPr lang="sv-SE" dirty="0" err="1"/>
              <a:t>Click</a:t>
            </a:r>
            <a:r>
              <a:rPr lang="sv-SE" dirty="0"/>
              <a:t> </a:t>
            </a:r>
            <a:r>
              <a:rPr lang="sv-SE" dirty="0" err="1"/>
              <a:t>here</a:t>
            </a:r>
            <a:r>
              <a:rPr lang="sv-SE" dirty="0"/>
              <a:t> to </a:t>
            </a:r>
            <a:r>
              <a:rPr lang="sv-SE" dirty="0" err="1"/>
              <a:t>add</a:t>
            </a:r>
            <a:r>
              <a:rPr lang="sv-SE" dirty="0"/>
              <a:t> </a:t>
            </a:r>
            <a:r>
              <a:rPr lang="sv-SE" dirty="0" err="1"/>
              <a:t>headline</a:t>
            </a:r>
            <a:endParaRPr lang="sv-SE" dirty="0"/>
          </a:p>
        </p:txBody>
      </p:sp>
      <p:sp>
        <p:nvSpPr>
          <p:cNvPr id="7" name="Platshållare för bild 6">
            <a:extLst>
              <a:ext uri="{FF2B5EF4-FFF2-40B4-BE49-F238E27FC236}">
                <a16:creationId xmlns:a16="http://schemas.microsoft.com/office/drawing/2014/main" id="{7CA45337-B5DF-DC6D-E41C-045975C8FE03}"/>
              </a:ext>
            </a:extLst>
          </p:cNvPr>
          <p:cNvSpPr>
            <a:spLocks noGrp="1"/>
          </p:cNvSpPr>
          <p:nvPr>
            <p:ph type="pic" sz="quarter" idx="13" hasCustomPrompt="1"/>
          </p:nvPr>
        </p:nvSpPr>
        <p:spPr>
          <a:xfrm>
            <a:off x="0" y="0"/>
            <a:ext cx="5386939" cy="6858000"/>
          </a:xfrm>
        </p:spPr>
        <p:txBody>
          <a:bodyPr/>
          <a:lstStyle>
            <a:lvl1pPr marL="0" indent="0" algn="ctr">
              <a:buNone/>
              <a:defRPr/>
            </a:lvl1pPr>
          </a:lstStyle>
          <a:p>
            <a:r>
              <a:rPr lang="sv-SE"/>
              <a:t>Image</a:t>
            </a:r>
          </a:p>
        </p:txBody>
      </p:sp>
      <p:pic>
        <p:nvPicPr>
          <p:cNvPr id="5" name="Bild 4">
            <a:extLst>
              <a:ext uri="{FF2B5EF4-FFF2-40B4-BE49-F238E27FC236}">
                <a16:creationId xmlns:a16="http://schemas.microsoft.com/office/drawing/2014/main" id="{A741FC90-20D4-C4A9-8CB7-827B9C446BE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1571341" y="6305550"/>
            <a:ext cx="281992" cy="365884"/>
          </a:xfrm>
          <a:prstGeom prst="rect">
            <a:avLst/>
          </a:prstGeom>
        </p:spPr>
      </p:pic>
      <p:sp>
        <p:nvSpPr>
          <p:cNvPr id="9" name="Rektangel 8">
            <a:extLst>
              <a:ext uri="{FF2B5EF4-FFF2-40B4-BE49-F238E27FC236}">
                <a16:creationId xmlns:a16="http://schemas.microsoft.com/office/drawing/2014/main" id="{6FAA2550-57DA-E068-5579-E2D1EC4A1C99}"/>
              </a:ext>
            </a:extLst>
          </p:cNvPr>
          <p:cNvSpPr/>
          <p:nvPr/>
        </p:nvSpPr>
        <p:spPr>
          <a:xfrm>
            <a:off x="0" y="6305550"/>
            <a:ext cx="4697506" cy="55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92F450FF-522F-1FD5-E63C-2CEFFBD53EF1}"/>
              </a:ext>
            </a:extLst>
          </p:cNvPr>
          <p:cNvSpPr>
            <a:spLocks noGrp="1"/>
          </p:cNvSpPr>
          <p:nvPr>
            <p:ph idx="15" hasCustomPrompt="1"/>
          </p:nvPr>
        </p:nvSpPr>
        <p:spPr>
          <a:xfrm>
            <a:off x="6095999" y="3210691"/>
            <a:ext cx="5757333" cy="1655762"/>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sv-SE" err="1"/>
              <a:t>Click</a:t>
            </a:r>
            <a:r>
              <a:rPr lang="sv-SE"/>
              <a:t> </a:t>
            </a:r>
            <a:r>
              <a:rPr lang="sv-SE" err="1"/>
              <a:t>here</a:t>
            </a:r>
            <a:r>
              <a:rPr lang="sv-SE"/>
              <a:t> to </a:t>
            </a:r>
            <a:r>
              <a:rPr lang="sv-SE" err="1"/>
              <a:t>add</a:t>
            </a:r>
            <a:r>
              <a:rPr lang="sv-SE"/>
              <a:t> text or elements</a:t>
            </a:r>
          </a:p>
          <a:p>
            <a:pPr lvl="1"/>
            <a:r>
              <a:rPr lang="sv-SE" err="1"/>
              <a:t>Level</a:t>
            </a:r>
            <a:r>
              <a:rPr lang="sv-SE"/>
              <a:t> </a:t>
            </a:r>
            <a:r>
              <a:rPr lang="sv-SE" err="1"/>
              <a:t>two</a:t>
            </a:r>
            <a:endParaRPr lang="sv-SE"/>
          </a:p>
          <a:p>
            <a:pPr lvl="2"/>
            <a:r>
              <a:rPr lang="sv-SE" err="1"/>
              <a:t>Level</a:t>
            </a:r>
            <a:r>
              <a:rPr lang="sv-SE"/>
              <a:t> </a:t>
            </a:r>
            <a:r>
              <a:rPr lang="sv-SE" err="1"/>
              <a:t>three</a:t>
            </a:r>
            <a:endParaRPr lang="sv-SE"/>
          </a:p>
          <a:p>
            <a:pPr lvl="3"/>
            <a:r>
              <a:rPr lang="sv-SE" err="1"/>
              <a:t>Level</a:t>
            </a:r>
            <a:r>
              <a:rPr lang="sv-SE"/>
              <a:t> </a:t>
            </a:r>
            <a:r>
              <a:rPr lang="sv-SE" err="1"/>
              <a:t>four</a:t>
            </a:r>
            <a:endParaRPr lang="sv-SE"/>
          </a:p>
          <a:p>
            <a:pPr lvl="4"/>
            <a:r>
              <a:rPr lang="sv-SE" err="1"/>
              <a:t>Level</a:t>
            </a:r>
            <a:r>
              <a:rPr lang="sv-SE"/>
              <a:t> </a:t>
            </a:r>
            <a:r>
              <a:rPr lang="sv-SE" err="1"/>
              <a:t>five</a:t>
            </a:r>
            <a:endParaRPr lang="sv-SE"/>
          </a:p>
        </p:txBody>
      </p:sp>
    </p:spTree>
    <p:extLst>
      <p:ext uri="{BB962C8B-B14F-4D97-AF65-F5344CB8AC3E}">
        <p14:creationId xmlns:p14="http://schemas.microsoft.com/office/powerpoint/2010/main" val="1727894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4976896"/>
          </a:xfrm>
          <a:prstGeom prst="rect">
            <a:avLst/>
          </a:prstGeom>
        </p:spPr>
      </p:pic>
      <p:sp>
        <p:nvSpPr>
          <p:cNvPr id="8" name="Rectangle 3"/>
          <p:cNvSpPr/>
          <p:nvPr userDrawn="1"/>
        </p:nvSpPr>
        <p:spPr>
          <a:xfrm>
            <a:off x="-5496" y="4342713"/>
            <a:ext cx="12197496" cy="2515287"/>
          </a:xfrm>
          <a:custGeom>
            <a:avLst/>
            <a:gdLst>
              <a:gd name="connsiteX0" fmla="*/ 0 w 10691814"/>
              <a:gd name="connsiteY0" fmla="*/ 0 h 2333251"/>
              <a:gd name="connsiteX1" fmla="*/ 10691814 w 10691814"/>
              <a:gd name="connsiteY1" fmla="*/ 0 h 2333251"/>
              <a:gd name="connsiteX2" fmla="*/ 10691814 w 10691814"/>
              <a:gd name="connsiteY2" fmla="*/ 2333251 h 2333251"/>
              <a:gd name="connsiteX3" fmla="*/ 0 w 10691814"/>
              <a:gd name="connsiteY3" fmla="*/ 2333251 h 2333251"/>
              <a:gd name="connsiteX4" fmla="*/ 0 w 10691814"/>
              <a:gd name="connsiteY4" fmla="*/ 0 h 2333251"/>
              <a:gd name="connsiteX0" fmla="*/ 0 w 10691814"/>
              <a:gd name="connsiteY0" fmla="*/ 439387 h 2772638"/>
              <a:gd name="connsiteX1" fmla="*/ 10691814 w 10691814"/>
              <a:gd name="connsiteY1" fmla="*/ 0 h 2772638"/>
              <a:gd name="connsiteX2" fmla="*/ 10691814 w 10691814"/>
              <a:gd name="connsiteY2" fmla="*/ 2772638 h 2772638"/>
              <a:gd name="connsiteX3" fmla="*/ 0 w 10691814"/>
              <a:gd name="connsiteY3" fmla="*/ 2772638 h 2772638"/>
              <a:gd name="connsiteX4" fmla="*/ 0 w 10691814"/>
              <a:gd name="connsiteY4" fmla="*/ 439387 h 277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1814" h="2772638">
                <a:moveTo>
                  <a:pt x="0" y="439387"/>
                </a:moveTo>
                <a:lnTo>
                  <a:pt x="10691814" y="0"/>
                </a:lnTo>
                <a:lnTo>
                  <a:pt x="10691814" y="2772638"/>
                </a:lnTo>
                <a:lnTo>
                  <a:pt x="0" y="2772638"/>
                </a:lnTo>
                <a:lnTo>
                  <a:pt x="0" y="43938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sp>
        <p:nvSpPr>
          <p:cNvPr id="9" name="Rectangle 10"/>
          <p:cNvSpPr/>
          <p:nvPr userDrawn="1"/>
        </p:nvSpPr>
        <p:spPr>
          <a:xfrm>
            <a:off x="-5496" y="4352158"/>
            <a:ext cx="12202986" cy="2508136"/>
          </a:xfrm>
          <a:custGeom>
            <a:avLst/>
            <a:gdLst>
              <a:gd name="connsiteX0" fmla="*/ 0 w 10691814"/>
              <a:gd name="connsiteY0" fmla="*/ 0 h 2166878"/>
              <a:gd name="connsiteX1" fmla="*/ 10691814 w 10691814"/>
              <a:gd name="connsiteY1" fmla="*/ 0 h 2166878"/>
              <a:gd name="connsiteX2" fmla="*/ 10691814 w 10691814"/>
              <a:gd name="connsiteY2" fmla="*/ 2166878 h 2166878"/>
              <a:gd name="connsiteX3" fmla="*/ 0 w 10691814"/>
              <a:gd name="connsiteY3" fmla="*/ 2166878 h 2166878"/>
              <a:gd name="connsiteX4" fmla="*/ 0 w 10691814"/>
              <a:gd name="connsiteY4" fmla="*/ 0 h 2166878"/>
              <a:gd name="connsiteX0" fmla="*/ 0 w 10695331"/>
              <a:gd name="connsiteY0" fmla="*/ 597877 h 2764755"/>
              <a:gd name="connsiteX1" fmla="*/ 10695331 w 10695331"/>
              <a:gd name="connsiteY1" fmla="*/ 0 h 2764755"/>
              <a:gd name="connsiteX2" fmla="*/ 10691814 w 10695331"/>
              <a:gd name="connsiteY2" fmla="*/ 2764755 h 2764755"/>
              <a:gd name="connsiteX3" fmla="*/ 0 w 10695331"/>
              <a:gd name="connsiteY3" fmla="*/ 2764755 h 2764755"/>
              <a:gd name="connsiteX4" fmla="*/ 0 w 10695331"/>
              <a:gd name="connsiteY4" fmla="*/ 597877 h 2764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5331" h="2764755">
                <a:moveTo>
                  <a:pt x="0" y="597877"/>
                </a:moveTo>
                <a:lnTo>
                  <a:pt x="10695331" y="0"/>
                </a:lnTo>
                <a:cubicBezTo>
                  <a:pt x="10694159" y="921585"/>
                  <a:pt x="10692986" y="1843170"/>
                  <a:pt x="10691814" y="2764755"/>
                </a:cubicBezTo>
                <a:lnTo>
                  <a:pt x="0" y="2764755"/>
                </a:lnTo>
                <a:lnTo>
                  <a:pt x="0" y="597877"/>
                </a:lnTo>
                <a:close/>
              </a:path>
            </a:pathLst>
          </a:cu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35884" y="5935186"/>
            <a:ext cx="1715458" cy="542299"/>
          </a:xfrm>
          <a:prstGeom prst="rect">
            <a:avLst/>
          </a:prstGeom>
        </p:spPr>
      </p:pic>
      <p:sp>
        <p:nvSpPr>
          <p:cNvPr id="6" name="Text Placeholder 4"/>
          <p:cNvSpPr>
            <a:spLocks noGrp="1"/>
          </p:cNvSpPr>
          <p:nvPr>
            <p:ph type="body" sz="quarter" idx="15" hasCustomPrompt="1"/>
          </p:nvPr>
        </p:nvSpPr>
        <p:spPr>
          <a:xfrm>
            <a:off x="506868" y="506934"/>
            <a:ext cx="7168570" cy="472369"/>
          </a:xfrm>
          <a:prstGeom prst="rect">
            <a:avLst/>
          </a:prstGeom>
        </p:spPr>
        <p:txBody>
          <a:bodyPr/>
          <a:lstStyle>
            <a:lvl1pPr marL="0" indent="0">
              <a:buNone/>
              <a:defRPr sz="2177" b="1" i="0" u="none">
                <a:solidFill>
                  <a:schemeClr val="bg1"/>
                </a:solidFill>
                <a:latin typeface="Helvetica LT Std" charset="0"/>
                <a:ea typeface="Helvetica LT Std" charset="0"/>
                <a:cs typeface="Helvetica LT Std" charset="0"/>
              </a:defRPr>
            </a:lvl1pPr>
            <a:lvl2pPr>
              <a:defRPr sz="2177">
                <a:solidFill>
                  <a:srgbClr val="0046AD"/>
                </a:solidFill>
              </a:defRPr>
            </a:lvl2pPr>
            <a:lvl3pPr>
              <a:defRPr sz="2177">
                <a:solidFill>
                  <a:srgbClr val="0046AD"/>
                </a:solidFill>
              </a:defRPr>
            </a:lvl3pPr>
            <a:lvl4pPr>
              <a:defRPr sz="2177">
                <a:solidFill>
                  <a:srgbClr val="0046AD"/>
                </a:solidFill>
              </a:defRPr>
            </a:lvl4pPr>
            <a:lvl5pPr>
              <a:defRPr sz="2177">
                <a:solidFill>
                  <a:srgbClr val="0046AD"/>
                </a:solidFill>
              </a:defRPr>
            </a:lvl5pPr>
          </a:lstStyle>
          <a:p>
            <a:r>
              <a:rPr lang="en-US" dirty="0"/>
              <a:t>Main Headline</a:t>
            </a:r>
          </a:p>
        </p:txBody>
      </p:sp>
    </p:spTree>
    <p:extLst>
      <p:ext uri="{BB962C8B-B14F-4D97-AF65-F5344CB8AC3E}">
        <p14:creationId xmlns:p14="http://schemas.microsoft.com/office/powerpoint/2010/main" val="1322799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ver slide_Dark blue">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7F492663-0FE0-1B91-2359-7EC2274D802E}"/>
              </a:ext>
            </a:extLst>
          </p:cNvPr>
          <p:cNvSpPr>
            <a:spLocks noGrp="1"/>
          </p:cNvSpPr>
          <p:nvPr>
            <p:ph type="title" hasCustomPrompt="1"/>
          </p:nvPr>
        </p:nvSpPr>
        <p:spPr>
          <a:xfrm>
            <a:off x="340361" y="1997739"/>
            <a:ext cx="10078257" cy="2869825"/>
          </a:xfrm>
          <a:prstGeom prst="rect">
            <a:avLst/>
          </a:prstGeom>
        </p:spPr>
        <p:txBody>
          <a:bodyPr lIns="0" anchor="ctr">
            <a:normAutofit/>
          </a:bodyPr>
          <a:lstStyle>
            <a:lvl1pPr>
              <a:defRPr sz="8800"/>
            </a:lvl1pPr>
          </a:lstStyle>
          <a:p>
            <a:r>
              <a:rPr lang="sv-SE"/>
              <a:t>Presentation </a:t>
            </a:r>
            <a:r>
              <a:rPr lang="sv-SE" err="1"/>
              <a:t>headline</a:t>
            </a:r>
            <a:endParaRPr lang="sv-SE"/>
          </a:p>
        </p:txBody>
      </p:sp>
      <p:sp>
        <p:nvSpPr>
          <p:cNvPr id="7" name="Platshållare för text 6">
            <a:extLst>
              <a:ext uri="{FF2B5EF4-FFF2-40B4-BE49-F238E27FC236}">
                <a16:creationId xmlns:a16="http://schemas.microsoft.com/office/drawing/2014/main" id="{35F9A0F3-F61E-98E6-5B99-30EF10981D53}"/>
              </a:ext>
            </a:extLst>
          </p:cNvPr>
          <p:cNvSpPr>
            <a:spLocks noGrp="1"/>
          </p:cNvSpPr>
          <p:nvPr>
            <p:ph type="body" sz="quarter" idx="10" hasCustomPrompt="1"/>
          </p:nvPr>
        </p:nvSpPr>
        <p:spPr>
          <a:xfrm>
            <a:off x="339725" y="5282135"/>
            <a:ext cx="5756275" cy="305329"/>
          </a:xfrm>
          <a:prstGeom prst="rect">
            <a:avLst/>
          </a:prstGeom>
        </p:spPr>
        <p:txBody>
          <a:bodyPr lIns="0">
            <a:normAutofit/>
          </a:bodyPr>
          <a:lstStyle>
            <a:lvl1pPr marL="0" indent="0">
              <a:buNone/>
              <a:defRPr sz="1600">
                <a:latin typeface="Whitney Bold" pitchFamily="50" charset="0"/>
              </a:defRPr>
            </a:lvl1pPr>
          </a:lstStyle>
          <a:p>
            <a:pPr lvl="0"/>
            <a:r>
              <a:rPr lang="sv-SE" err="1"/>
              <a:t>Firstname</a:t>
            </a:r>
            <a:r>
              <a:rPr lang="sv-SE"/>
              <a:t> </a:t>
            </a:r>
            <a:r>
              <a:rPr lang="sv-SE" err="1"/>
              <a:t>Lastname</a:t>
            </a:r>
            <a:endParaRPr lang="sv-SE"/>
          </a:p>
        </p:txBody>
      </p:sp>
      <p:sp>
        <p:nvSpPr>
          <p:cNvPr id="8" name="Platshållare för text 8">
            <a:extLst>
              <a:ext uri="{FF2B5EF4-FFF2-40B4-BE49-F238E27FC236}">
                <a16:creationId xmlns:a16="http://schemas.microsoft.com/office/drawing/2014/main" id="{7F427510-6AAC-26FF-DF60-F51ED4B9A389}"/>
              </a:ext>
            </a:extLst>
          </p:cNvPr>
          <p:cNvSpPr>
            <a:spLocks noGrp="1"/>
          </p:cNvSpPr>
          <p:nvPr>
            <p:ph type="body" sz="quarter" idx="11" hasCustomPrompt="1"/>
          </p:nvPr>
        </p:nvSpPr>
        <p:spPr>
          <a:xfrm>
            <a:off x="339725" y="5587463"/>
            <a:ext cx="5756275" cy="720203"/>
          </a:xfrm>
          <a:prstGeom prst="rect">
            <a:avLst/>
          </a:prstGeom>
        </p:spPr>
        <p:txBody>
          <a:bodyPr lIns="0">
            <a:noAutofit/>
          </a:bodyPr>
          <a:lstStyle>
            <a:lvl1pPr marL="0" indent="0">
              <a:buNone/>
              <a:defRPr sz="1600"/>
            </a:lvl1pPr>
            <a:lvl2pPr>
              <a:defRPr sz="2000"/>
            </a:lvl2pPr>
            <a:lvl3pPr>
              <a:defRPr sz="1800"/>
            </a:lvl3pPr>
            <a:lvl4pPr>
              <a:defRPr sz="1600"/>
            </a:lvl4pPr>
            <a:lvl5pPr>
              <a:defRPr sz="1600"/>
            </a:lvl5pPr>
          </a:lstStyle>
          <a:p>
            <a:pPr lvl="0"/>
            <a:r>
              <a:rPr lang="sv-SE" err="1"/>
              <a:t>Title</a:t>
            </a:r>
            <a:endParaRPr lang="sv-SE"/>
          </a:p>
          <a:p>
            <a:pPr lvl="0"/>
            <a:r>
              <a:rPr lang="sv-SE"/>
              <a:t>Email | Telephone</a:t>
            </a:r>
          </a:p>
        </p:txBody>
      </p:sp>
      <p:pic>
        <p:nvPicPr>
          <p:cNvPr id="12" name="Bild 9">
            <a:extLst>
              <a:ext uri="{FF2B5EF4-FFF2-40B4-BE49-F238E27FC236}">
                <a16:creationId xmlns:a16="http://schemas.microsoft.com/office/drawing/2014/main" id="{72D1E1CC-839C-C4E6-0155-5C78B0687EF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9725" y="550334"/>
            <a:ext cx="1851026" cy="551115"/>
          </a:xfrm>
          <a:prstGeom prst="rect">
            <a:avLst/>
          </a:prstGeom>
        </p:spPr>
      </p:pic>
      <p:sp>
        <p:nvSpPr>
          <p:cNvPr id="13" name="Rektangel 1">
            <a:extLst>
              <a:ext uri="{FF2B5EF4-FFF2-40B4-BE49-F238E27FC236}">
                <a16:creationId xmlns:a16="http://schemas.microsoft.com/office/drawing/2014/main" id="{0D9085E2-748E-71FF-E174-3D107244EA8E}"/>
              </a:ext>
            </a:extLst>
          </p:cNvPr>
          <p:cNvSpPr/>
          <p:nvPr userDrawn="1"/>
        </p:nvSpPr>
        <p:spPr>
          <a:xfrm>
            <a:off x="-347133" y="1549400"/>
            <a:ext cx="259351" cy="259351"/>
          </a:xfrm>
          <a:prstGeom prst="rect">
            <a:avLst/>
          </a:prstGeom>
          <a:solidFill>
            <a:srgbClr val="00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359"/>
              </a:solidFill>
              <a:effectLst/>
              <a:uLnTx/>
              <a:uFillTx/>
              <a:latin typeface="Whitney Book"/>
              <a:ea typeface="+mn-ea"/>
              <a:cs typeface="+mn-cs"/>
            </a:endParaRPr>
          </a:p>
        </p:txBody>
      </p:sp>
      <p:sp>
        <p:nvSpPr>
          <p:cNvPr id="14" name="Rektangel 2">
            <a:extLst>
              <a:ext uri="{FF2B5EF4-FFF2-40B4-BE49-F238E27FC236}">
                <a16:creationId xmlns:a16="http://schemas.microsoft.com/office/drawing/2014/main" id="{94B7192A-C623-3A7F-326D-42CB551EE6B8}"/>
              </a:ext>
            </a:extLst>
          </p:cNvPr>
          <p:cNvSpPr/>
          <p:nvPr userDrawn="1"/>
        </p:nvSpPr>
        <p:spPr>
          <a:xfrm>
            <a:off x="-347133" y="2012950"/>
            <a:ext cx="259351" cy="259351"/>
          </a:xfrm>
          <a:prstGeom prst="rect">
            <a:avLst/>
          </a:prstGeom>
          <a:solidFill>
            <a:srgbClr val="99D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359"/>
              </a:solidFill>
              <a:effectLst/>
              <a:uLnTx/>
              <a:uFillTx/>
              <a:latin typeface="Whitney Book"/>
              <a:ea typeface="+mn-ea"/>
              <a:cs typeface="+mn-cs"/>
            </a:endParaRPr>
          </a:p>
        </p:txBody>
      </p:sp>
      <p:sp>
        <p:nvSpPr>
          <p:cNvPr id="15" name="Rektangel 3">
            <a:extLst>
              <a:ext uri="{FF2B5EF4-FFF2-40B4-BE49-F238E27FC236}">
                <a16:creationId xmlns:a16="http://schemas.microsoft.com/office/drawing/2014/main" id="{79DD95A0-AB6C-660B-E1B3-CD0CE7F6D1F4}"/>
              </a:ext>
            </a:extLst>
          </p:cNvPr>
          <p:cNvSpPr/>
          <p:nvPr userDrawn="1"/>
        </p:nvSpPr>
        <p:spPr>
          <a:xfrm>
            <a:off x="-347133" y="2476500"/>
            <a:ext cx="259351" cy="259351"/>
          </a:xfrm>
          <a:prstGeom prst="rect">
            <a:avLst/>
          </a:prstGeom>
          <a:solidFill>
            <a:srgbClr val="FF6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359"/>
              </a:solidFill>
              <a:effectLst/>
              <a:uLnTx/>
              <a:uFillTx/>
              <a:latin typeface="Whitney Book"/>
              <a:ea typeface="+mn-ea"/>
              <a:cs typeface="+mn-cs"/>
            </a:endParaRPr>
          </a:p>
        </p:txBody>
      </p:sp>
      <p:sp>
        <p:nvSpPr>
          <p:cNvPr id="16" name="textruta 5">
            <a:extLst>
              <a:ext uri="{FF2B5EF4-FFF2-40B4-BE49-F238E27FC236}">
                <a16:creationId xmlns:a16="http://schemas.microsoft.com/office/drawing/2014/main" id="{BEDB18A2-4B39-EDE5-B315-BE31954D823E}"/>
              </a:ext>
            </a:extLst>
          </p:cNvPr>
          <p:cNvSpPr txBox="1"/>
          <p:nvPr userDrawn="1"/>
        </p:nvSpPr>
        <p:spPr>
          <a:xfrm>
            <a:off x="-398962" y="1442036"/>
            <a:ext cx="36300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00" b="0" i="0" u="none" strike="noStrike" kern="1200" cap="none" spc="0" normalizeH="0" baseline="0" noProof="0">
                <a:ln>
                  <a:noFill/>
                </a:ln>
                <a:solidFill>
                  <a:srgbClr val="332E30"/>
                </a:solidFill>
                <a:effectLst/>
                <a:uLnTx/>
                <a:uFillTx/>
                <a:latin typeface="Whitney Medium" pitchFamily="50" charset="0"/>
                <a:ea typeface="+mn-ea"/>
                <a:cs typeface="+mn-cs"/>
              </a:rPr>
              <a:t>DARK BLUE</a:t>
            </a:r>
          </a:p>
        </p:txBody>
      </p:sp>
      <p:sp>
        <p:nvSpPr>
          <p:cNvPr id="17" name="textruta 8">
            <a:extLst>
              <a:ext uri="{FF2B5EF4-FFF2-40B4-BE49-F238E27FC236}">
                <a16:creationId xmlns:a16="http://schemas.microsoft.com/office/drawing/2014/main" id="{7C70D78F-4035-C5EE-0DC9-51276C143CE5}"/>
              </a:ext>
            </a:extLst>
          </p:cNvPr>
          <p:cNvSpPr txBox="1"/>
          <p:nvPr userDrawn="1"/>
        </p:nvSpPr>
        <p:spPr>
          <a:xfrm>
            <a:off x="-398962" y="1920796"/>
            <a:ext cx="36300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00" b="0" i="0" u="none" strike="noStrike" kern="1200" cap="none" spc="0" normalizeH="0" baseline="0" noProof="0">
                <a:ln>
                  <a:noFill/>
                </a:ln>
                <a:solidFill>
                  <a:srgbClr val="332E30"/>
                </a:solidFill>
                <a:effectLst/>
                <a:uLnTx/>
                <a:uFillTx/>
                <a:latin typeface="Whitney Medium" pitchFamily="50" charset="0"/>
                <a:ea typeface="+mn-ea"/>
                <a:cs typeface="+mn-cs"/>
              </a:rPr>
              <a:t>CYAN 40</a:t>
            </a:r>
          </a:p>
        </p:txBody>
      </p:sp>
      <p:sp>
        <p:nvSpPr>
          <p:cNvPr id="18" name="textruta 10">
            <a:extLst>
              <a:ext uri="{FF2B5EF4-FFF2-40B4-BE49-F238E27FC236}">
                <a16:creationId xmlns:a16="http://schemas.microsoft.com/office/drawing/2014/main" id="{B3D7297E-A81A-62B9-9527-1277A91F1A32}"/>
              </a:ext>
            </a:extLst>
          </p:cNvPr>
          <p:cNvSpPr txBox="1"/>
          <p:nvPr userDrawn="1"/>
        </p:nvSpPr>
        <p:spPr>
          <a:xfrm>
            <a:off x="-398962" y="2382759"/>
            <a:ext cx="363008" cy="769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00" b="0" i="0" u="none" strike="noStrike" kern="1200" cap="none" spc="0" normalizeH="0" baseline="0" noProof="0">
                <a:ln>
                  <a:noFill/>
                </a:ln>
                <a:solidFill>
                  <a:srgbClr val="332E30"/>
                </a:solidFill>
                <a:effectLst/>
                <a:uLnTx/>
                <a:uFillTx/>
                <a:latin typeface="Whitney Medium" pitchFamily="50" charset="0"/>
                <a:ea typeface="+mn-ea"/>
                <a:cs typeface="+mn-cs"/>
              </a:rPr>
              <a:t>CORAL</a:t>
            </a:r>
          </a:p>
        </p:txBody>
      </p:sp>
    </p:spTree>
    <p:extLst>
      <p:ext uri="{BB962C8B-B14F-4D97-AF65-F5344CB8AC3E}">
        <p14:creationId xmlns:p14="http://schemas.microsoft.com/office/powerpoint/2010/main" val="2198470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image right_Cyan">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6265B7-DF72-519C-0DE3-1050336C9F6F}"/>
              </a:ext>
            </a:extLst>
          </p:cNvPr>
          <p:cNvSpPr>
            <a:spLocks noGrp="1"/>
          </p:cNvSpPr>
          <p:nvPr>
            <p:ph type="ctrTitle" hasCustomPrompt="1"/>
          </p:nvPr>
        </p:nvSpPr>
        <p:spPr>
          <a:xfrm>
            <a:off x="344818" y="1284289"/>
            <a:ext cx="5751181" cy="1655762"/>
          </a:xfrm>
          <a:prstGeom prst="rect">
            <a:avLst/>
          </a:prstGeom>
        </p:spPr>
        <p:txBody>
          <a:bodyPr lIns="90000" anchor="ctr">
            <a:noAutofit/>
          </a:bodyPr>
          <a:lstStyle>
            <a:lvl1pPr algn="l">
              <a:defRPr sz="6600">
                <a:latin typeface="Whitney Black" pitchFamily="50" charset="0"/>
              </a:defRPr>
            </a:lvl1pPr>
          </a:lstStyle>
          <a:p>
            <a:r>
              <a:rPr lang="sv-SE" err="1"/>
              <a:t>Click</a:t>
            </a:r>
            <a:r>
              <a:rPr lang="sv-SE"/>
              <a:t> </a:t>
            </a:r>
            <a:r>
              <a:rPr lang="sv-SE" err="1"/>
              <a:t>here</a:t>
            </a:r>
            <a:r>
              <a:rPr lang="sv-SE"/>
              <a:t> to </a:t>
            </a:r>
            <a:r>
              <a:rPr lang="sv-SE" err="1"/>
              <a:t>add</a:t>
            </a:r>
            <a:r>
              <a:rPr lang="sv-SE"/>
              <a:t> </a:t>
            </a:r>
            <a:r>
              <a:rPr lang="sv-SE" err="1"/>
              <a:t>headline</a:t>
            </a:r>
            <a:endParaRPr lang="sv-SE"/>
          </a:p>
        </p:txBody>
      </p:sp>
      <p:sp>
        <p:nvSpPr>
          <p:cNvPr id="7" name="Platshållare för bild 6">
            <a:extLst>
              <a:ext uri="{FF2B5EF4-FFF2-40B4-BE49-F238E27FC236}">
                <a16:creationId xmlns:a16="http://schemas.microsoft.com/office/drawing/2014/main" id="{7CA45337-B5DF-DC6D-E41C-045975C8FE03}"/>
              </a:ext>
            </a:extLst>
          </p:cNvPr>
          <p:cNvSpPr>
            <a:spLocks noGrp="1"/>
          </p:cNvSpPr>
          <p:nvPr>
            <p:ph type="pic" sz="quarter" idx="13" hasCustomPrompt="1"/>
          </p:nvPr>
        </p:nvSpPr>
        <p:spPr>
          <a:xfrm>
            <a:off x="6805061" y="0"/>
            <a:ext cx="5386939" cy="6858000"/>
          </a:xfrm>
        </p:spPr>
        <p:txBody>
          <a:bodyPr/>
          <a:lstStyle>
            <a:lvl1pPr marL="0" indent="0" algn="ctr">
              <a:buNone/>
              <a:defRPr/>
            </a:lvl1pPr>
          </a:lstStyle>
          <a:p>
            <a:r>
              <a:rPr lang="sv-SE"/>
              <a:t>Image</a:t>
            </a:r>
          </a:p>
        </p:txBody>
      </p:sp>
      <p:sp>
        <p:nvSpPr>
          <p:cNvPr id="8" name="Platshållare för bildnummer 5">
            <a:extLst>
              <a:ext uri="{FF2B5EF4-FFF2-40B4-BE49-F238E27FC236}">
                <a16:creationId xmlns:a16="http://schemas.microsoft.com/office/drawing/2014/main" id="{2AC67967-D2CD-3261-0F9E-5C62124AFD77}"/>
              </a:ext>
            </a:extLst>
          </p:cNvPr>
          <p:cNvSpPr>
            <a:spLocks noGrp="1"/>
          </p:cNvSpPr>
          <p:nvPr>
            <p:ph type="sldNum" sz="quarter" idx="4"/>
          </p:nvPr>
        </p:nvSpPr>
        <p:spPr>
          <a:xfrm>
            <a:off x="11425564" y="6306310"/>
            <a:ext cx="426076" cy="365125"/>
          </a:xfrm>
          <a:prstGeom prst="rect">
            <a:avLst/>
          </a:prstGeom>
        </p:spPr>
        <p:txBody>
          <a:bodyPr vert="horz" lIns="91440" tIns="45720" rIns="91440" bIns="45720" rtlCol="0" anchor="ctr"/>
          <a:lstStyle>
            <a:lvl1pPr algn="r">
              <a:defRPr sz="1050">
                <a:solidFill>
                  <a:srgbClr val="002D72"/>
                </a:solidFill>
                <a:latin typeface="Whitney Black" pitchFamily="50"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sv-SE" sz="1050" b="0" i="0" u="none" strike="noStrike" kern="1200" cap="none" spc="0" normalizeH="0" baseline="0" noProof="0" smtClean="0">
                <a:ln>
                  <a:noFill/>
                </a:ln>
                <a:solidFill>
                  <a:srgbClr val="002D7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50" b="0" i="0" u="none" strike="noStrike" kern="1200" cap="none" spc="0" normalizeH="0" baseline="0" noProof="0">
              <a:ln>
                <a:noFill/>
              </a:ln>
              <a:solidFill>
                <a:srgbClr val="002D72"/>
              </a:solidFill>
              <a:effectLst/>
              <a:uLnTx/>
              <a:uFillTx/>
              <a:latin typeface="Whitney Black" pitchFamily="50" charset="0"/>
              <a:ea typeface="+mn-ea"/>
              <a:cs typeface="+mn-cs"/>
            </a:endParaRPr>
          </a:p>
        </p:txBody>
      </p:sp>
      <p:sp>
        <p:nvSpPr>
          <p:cNvPr id="9" name="Platshållare för datum 3">
            <a:extLst>
              <a:ext uri="{FF2B5EF4-FFF2-40B4-BE49-F238E27FC236}">
                <a16:creationId xmlns:a16="http://schemas.microsoft.com/office/drawing/2014/main" id="{BC00E700-BFFA-8F58-E2AA-C24C1200D59D}"/>
              </a:ext>
            </a:extLst>
          </p:cNvPr>
          <p:cNvSpPr>
            <a:spLocks noGrp="1"/>
          </p:cNvSpPr>
          <p:nvPr>
            <p:ph type="dt" sz="half" idx="2"/>
          </p:nvPr>
        </p:nvSpPr>
        <p:spPr>
          <a:xfrm>
            <a:off x="8382321" y="6306310"/>
            <a:ext cx="2743200" cy="365125"/>
          </a:xfrm>
          <a:prstGeom prst="rect">
            <a:avLst/>
          </a:prstGeom>
        </p:spPr>
        <p:txBody>
          <a:bodyPr vert="horz" lIns="91440" tIns="45720" rIns="91440" bIns="45720" rtlCol="0" anchor="ctr"/>
          <a:lstStyle>
            <a:lvl1pPr algn="r">
              <a:defRPr sz="1050">
                <a:solidFill>
                  <a:srgbClr val="002D72"/>
                </a:solidFill>
                <a:latin typeface="Whitney Book" pitchFamily="50"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751B8F-E05E-4C2F-9C90-06FFCAC16D2E}" type="datetimeFigureOut">
              <a:rPr kumimoji="0" lang="sv-SE" sz="1050" b="0" i="0" u="none" strike="noStrike" kern="1200" cap="none" spc="0" normalizeH="0" baseline="0" noProof="0" smtClean="0">
                <a:ln>
                  <a:noFill/>
                </a:ln>
                <a:solidFill>
                  <a:srgbClr val="002D72"/>
                </a:solidFill>
                <a:effectLst/>
                <a:uLnTx/>
                <a:uFillTx/>
                <a:latin typeface="Whitney Boo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2026-04-16</a:t>
            </a:fld>
            <a:endParaRPr kumimoji="0" lang="sv-SE" sz="1050" b="0" i="0" u="none" strike="noStrike" kern="1200" cap="none" spc="0" normalizeH="0" baseline="0" noProof="0">
              <a:ln>
                <a:noFill/>
              </a:ln>
              <a:solidFill>
                <a:srgbClr val="002D72"/>
              </a:solidFill>
              <a:effectLst/>
              <a:uLnTx/>
              <a:uFillTx/>
              <a:latin typeface="Whitney Book" pitchFamily="50" charset="0"/>
              <a:ea typeface="+mn-ea"/>
              <a:cs typeface="+mn-cs"/>
            </a:endParaRPr>
          </a:p>
        </p:txBody>
      </p:sp>
      <p:sp>
        <p:nvSpPr>
          <p:cNvPr id="4" name="Platshållare för innehåll 2">
            <a:extLst>
              <a:ext uri="{FF2B5EF4-FFF2-40B4-BE49-F238E27FC236}">
                <a16:creationId xmlns:a16="http://schemas.microsoft.com/office/drawing/2014/main" id="{C5C2787F-C58C-7202-9B25-AEBCC8925539}"/>
              </a:ext>
            </a:extLst>
          </p:cNvPr>
          <p:cNvSpPr>
            <a:spLocks noGrp="1"/>
          </p:cNvSpPr>
          <p:nvPr>
            <p:ph idx="14" hasCustomPrompt="1"/>
          </p:nvPr>
        </p:nvSpPr>
        <p:spPr>
          <a:xfrm>
            <a:off x="340360" y="3210691"/>
            <a:ext cx="5751182" cy="1655762"/>
          </a:xfrm>
          <a:prstGeom prst="rect">
            <a:avLst/>
          </a:prstGeom>
        </p:spPr>
        <p:txBody>
          <a:bodyPr lIns="90000">
            <a:normAutofit/>
          </a:bodyPr>
          <a:lstStyle>
            <a:lvl1pPr>
              <a:defRPr sz="2000"/>
            </a:lvl1pPr>
            <a:lvl2pPr>
              <a:defRPr sz="1800"/>
            </a:lvl2pPr>
            <a:lvl3pPr>
              <a:defRPr sz="1600"/>
            </a:lvl3pPr>
            <a:lvl4pPr>
              <a:defRPr sz="1400"/>
            </a:lvl4pPr>
            <a:lvl5pPr>
              <a:defRPr sz="1400"/>
            </a:lvl5pPr>
          </a:lstStyle>
          <a:p>
            <a:pPr lvl="0"/>
            <a:r>
              <a:rPr lang="sv-SE" err="1"/>
              <a:t>Click</a:t>
            </a:r>
            <a:r>
              <a:rPr lang="sv-SE"/>
              <a:t> </a:t>
            </a:r>
            <a:r>
              <a:rPr lang="sv-SE" err="1"/>
              <a:t>here</a:t>
            </a:r>
            <a:r>
              <a:rPr lang="sv-SE"/>
              <a:t> to </a:t>
            </a:r>
            <a:r>
              <a:rPr lang="sv-SE" err="1"/>
              <a:t>add</a:t>
            </a:r>
            <a:r>
              <a:rPr lang="sv-SE"/>
              <a:t> text or elements</a:t>
            </a:r>
          </a:p>
          <a:p>
            <a:pPr lvl="1"/>
            <a:r>
              <a:rPr lang="sv-SE" err="1"/>
              <a:t>Level</a:t>
            </a:r>
            <a:r>
              <a:rPr lang="sv-SE"/>
              <a:t> </a:t>
            </a:r>
            <a:r>
              <a:rPr lang="sv-SE" err="1"/>
              <a:t>two</a:t>
            </a:r>
            <a:endParaRPr lang="sv-SE"/>
          </a:p>
          <a:p>
            <a:pPr lvl="2"/>
            <a:r>
              <a:rPr lang="sv-SE" err="1"/>
              <a:t>Level</a:t>
            </a:r>
            <a:r>
              <a:rPr lang="sv-SE"/>
              <a:t> </a:t>
            </a:r>
            <a:r>
              <a:rPr lang="sv-SE" err="1"/>
              <a:t>three</a:t>
            </a:r>
            <a:endParaRPr lang="sv-SE"/>
          </a:p>
          <a:p>
            <a:pPr lvl="3"/>
            <a:r>
              <a:rPr lang="sv-SE" err="1"/>
              <a:t>Level</a:t>
            </a:r>
            <a:r>
              <a:rPr lang="sv-SE"/>
              <a:t> </a:t>
            </a:r>
            <a:r>
              <a:rPr lang="sv-SE" err="1"/>
              <a:t>four</a:t>
            </a:r>
            <a:endParaRPr lang="sv-SE"/>
          </a:p>
          <a:p>
            <a:pPr lvl="4"/>
            <a:r>
              <a:rPr lang="sv-SE" err="1"/>
              <a:t>Level</a:t>
            </a:r>
            <a:r>
              <a:rPr lang="sv-SE"/>
              <a:t> </a:t>
            </a:r>
            <a:r>
              <a:rPr lang="sv-SE" err="1"/>
              <a:t>five</a:t>
            </a:r>
            <a:endParaRPr lang="sv-SE"/>
          </a:p>
        </p:txBody>
      </p:sp>
    </p:spTree>
    <p:extLst>
      <p:ext uri="{BB962C8B-B14F-4D97-AF65-F5344CB8AC3E}">
        <p14:creationId xmlns:p14="http://schemas.microsoft.com/office/powerpoint/2010/main" val="776971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width_Dark blu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26180C8-7CE5-6DEB-B2B6-2C9D4F35C06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51B8F-E05E-4C2F-9C90-06FFCAC16D2E}" type="datetimeFigureOut">
              <a:rPr kumimoji="0" lang="sv-SE" sz="1050" b="0" i="0" u="none" strike="noStrike" kern="1200" cap="none" spc="0" normalizeH="0" baseline="0" noProof="0" smtClean="0">
                <a:ln>
                  <a:noFill/>
                </a:ln>
                <a:solidFill>
                  <a:srgbClr val="99D9F2"/>
                </a:solidFill>
                <a:effectLst/>
                <a:uLnTx/>
                <a:uFillTx/>
                <a:latin typeface="Whitney Boo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2026-04-16</a:t>
            </a:fld>
            <a:endParaRPr kumimoji="0" lang="sv-SE" sz="1050" b="0" i="0" u="none" strike="noStrike" kern="1200" cap="none" spc="0" normalizeH="0" baseline="0" noProof="0">
              <a:ln>
                <a:noFill/>
              </a:ln>
              <a:solidFill>
                <a:srgbClr val="99D9F2"/>
              </a:solidFill>
              <a:effectLst/>
              <a:uLnTx/>
              <a:uFillTx/>
              <a:latin typeface="Whitney Book" pitchFamily="50" charset="0"/>
              <a:ea typeface="+mn-ea"/>
              <a:cs typeface="+mn-cs"/>
            </a:endParaRPr>
          </a:p>
        </p:txBody>
      </p:sp>
      <p:sp>
        <p:nvSpPr>
          <p:cNvPr id="4" name="Platshållare för bildnummer 3">
            <a:extLst>
              <a:ext uri="{FF2B5EF4-FFF2-40B4-BE49-F238E27FC236}">
                <a16:creationId xmlns:a16="http://schemas.microsoft.com/office/drawing/2014/main" id="{C58ED3B7-A066-64F3-C4B0-9B967763232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sv-SE" sz="1050" b="0" i="0" u="none" strike="noStrike" kern="1200" cap="none" spc="0" normalizeH="0" baseline="0" noProof="0" smtClean="0">
                <a:ln>
                  <a:noFill/>
                </a:ln>
                <a:solidFill>
                  <a:srgbClr val="99D9F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50" b="0" i="0" u="none" strike="noStrike" kern="1200" cap="none" spc="0" normalizeH="0" baseline="0" noProof="0">
              <a:ln>
                <a:noFill/>
              </a:ln>
              <a:solidFill>
                <a:srgbClr val="99D9F2"/>
              </a:solidFill>
              <a:effectLst/>
              <a:uLnTx/>
              <a:uFillTx/>
              <a:latin typeface="Whitney Black" pitchFamily="50" charset="0"/>
              <a:ea typeface="+mn-ea"/>
              <a:cs typeface="+mn-cs"/>
            </a:endParaRPr>
          </a:p>
        </p:txBody>
      </p:sp>
      <p:sp>
        <p:nvSpPr>
          <p:cNvPr id="7" name="Platshållare för rubrik 1">
            <a:extLst>
              <a:ext uri="{FF2B5EF4-FFF2-40B4-BE49-F238E27FC236}">
                <a16:creationId xmlns:a16="http://schemas.microsoft.com/office/drawing/2014/main" id="{FB94D295-FFA5-6059-7365-E33275EA06CD}"/>
              </a:ext>
            </a:extLst>
          </p:cNvPr>
          <p:cNvSpPr>
            <a:spLocks noGrp="1"/>
          </p:cNvSpPr>
          <p:nvPr>
            <p:ph type="title" hasCustomPrompt="1"/>
          </p:nvPr>
        </p:nvSpPr>
        <p:spPr>
          <a:xfrm>
            <a:off x="340360" y="551690"/>
            <a:ext cx="11512973" cy="704455"/>
          </a:xfrm>
          <a:prstGeom prst="rect">
            <a:avLst/>
          </a:prstGeom>
        </p:spPr>
        <p:txBody>
          <a:bodyPr vert="horz" lIns="90000" tIns="45720" rIns="91440" bIns="45720" rtlCol="0" anchor="ctr">
            <a:noAutofit/>
          </a:bodyPr>
          <a:lstStyle>
            <a:lvl1pPr>
              <a:defRPr sz="6600"/>
            </a:lvl1pPr>
          </a:lstStyle>
          <a:p>
            <a:r>
              <a:rPr lang="sv-SE" dirty="0" err="1"/>
              <a:t>Click</a:t>
            </a:r>
            <a:r>
              <a:rPr lang="sv-SE" dirty="0"/>
              <a:t> </a:t>
            </a:r>
            <a:r>
              <a:rPr lang="sv-SE" dirty="0" err="1"/>
              <a:t>here</a:t>
            </a:r>
            <a:r>
              <a:rPr lang="sv-SE" dirty="0"/>
              <a:t> to </a:t>
            </a:r>
            <a:r>
              <a:rPr lang="sv-SE" dirty="0" err="1"/>
              <a:t>add</a:t>
            </a:r>
            <a:r>
              <a:rPr lang="sv-SE" dirty="0"/>
              <a:t> </a:t>
            </a:r>
            <a:r>
              <a:rPr lang="sv-SE" dirty="0" err="1"/>
              <a:t>headline</a:t>
            </a:r>
            <a:endParaRPr lang="sv-SE" dirty="0"/>
          </a:p>
        </p:txBody>
      </p:sp>
      <p:sp>
        <p:nvSpPr>
          <p:cNvPr id="11" name="Platshållare för text 10">
            <a:extLst>
              <a:ext uri="{FF2B5EF4-FFF2-40B4-BE49-F238E27FC236}">
                <a16:creationId xmlns:a16="http://schemas.microsoft.com/office/drawing/2014/main" id="{102356A9-C3AB-0A99-50A0-29262C63DFC0}"/>
              </a:ext>
            </a:extLst>
          </p:cNvPr>
          <p:cNvSpPr>
            <a:spLocks noGrp="1"/>
          </p:cNvSpPr>
          <p:nvPr>
            <p:ph type="body" sz="quarter" idx="12" hasCustomPrompt="1"/>
          </p:nvPr>
        </p:nvSpPr>
        <p:spPr>
          <a:xfrm>
            <a:off x="339725" y="1985818"/>
            <a:ext cx="11512550" cy="3914920"/>
          </a:xfrm>
        </p:spPr>
        <p:txBody>
          <a:bodyPr lIns="90000"/>
          <a:lstStyle>
            <a:lvl1pPr marL="355600" indent="-355600">
              <a:defRPr/>
            </a:lvl1pPr>
            <a:lvl2pPr marL="808038" indent="-350838">
              <a:defRPr/>
            </a:lvl2pPr>
          </a:lstStyle>
          <a:p>
            <a:pPr lvl="0"/>
            <a:r>
              <a:rPr lang="en-US" dirty="0"/>
              <a:t>Click here to add text</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536901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_two rows_Dark blu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86233A-51DA-89C4-0DD3-20DCE3B24758}"/>
              </a:ext>
            </a:extLst>
          </p:cNvPr>
          <p:cNvSpPr>
            <a:spLocks noGrp="1"/>
          </p:cNvSpPr>
          <p:nvPr>
            <p:ph type="title" hasCustomPrompt="1"/>
          </p:nvPr>
        </p:nvSpPr>
        <p:spPr>
          <a:xfrm>
            <a:off x="340359" y="562629"/>
            <a:ext cx="9357823" cy="1432426"/>
          </a:xfrm>
          <a:prstGeom prst="rect">
            <a:avLst/>
          </a:prstGeom>
        </p:spPr>
        <p:txBody>
          <a:bodyPr lIns="90000">
            <a:noAutofit/>
          </a:bodyPr>
          <a:lstStyle>
            <a:lvl1pPr>
              <a:defRPr sz="6000"/>
            </a:lvl1pPr>
          </a:lstStyle>
          <a:p>
            <a:r>
              <a:rPr lang="sv-SE" dirty="0" err="1"/>
              <a:t>Click</a:t>
            </a:r>
            <a:r>
              <a:rPr lang="sv-SE" dirty="0"/>
              <a:t> </a:t>
            </a:r>
            <a:r>
              <a:rPr lang="sv-SE" dirty="0" err="1"/>
              <a:t>here</a:t>
            </a:r>
            <a:r>
              <a:rPr lang="sv-SE" dirty="0"/>
              <a:t> to </a:t>
            </a:r>
            <a:r>
              <a:rPr lang="sv-SE" dirty="0" err="1"/>
              <a:t>add</a:t>
            </a:r>
            <a:r>
              <a:rPr lang="sv-SE" dirty="0"/>
              <a:t> </a:t>
            </a:r>
            <a:r>
              <a:rPr lang="sv-SE" dirty="0" err="1"/>
              <a:t>headline</a:t>
            </a:r>
            <a:r>
              <a:rPr lang="sv-SE" dirty="0"/>
              <a:t> on </a:t>
            </a:r>
            <a:r>
              <a:rPr lang="sv-SE" dirty="0" err="1"/>
              <a:t>two</a:t>
            </a:r>
            <a:r>
              <a:rPr lang="sv-SE" dirty="0"/>
              <a:t> </a:t>
            </a:r>
            <a:r>
              <a:rPr lang="sv-SE" dirty="0" err="1"/>
              <a:t>rows</a:t>
            </a:r>
            <a:endParaRPr lang="sv-SE" dirty="0"/>
          </a:p>
        </p:txBody>
      </p:sp>
      <p:sp>
        <p:nvSpPr>
          <p:cNvPr id="3" name="Platshållare för innehåll 2">
            <a:extLst>
              <a:ext uri="{FF2B5EF4-FFF2-40B4-BE49-F238E27FC236}">
                <a16:creationId xmlns:a16="http://schemas.microsoft.com/office/drawing/2014/main" id="{9C18B4D1-DE3C-2157-5F94-00354B428BBA}"/>
              </a:ext>
            </a:extLst>
          </p:cNvPr>
          <p:cNvSpPr>
            <a:spLocks noGrp="1"/>
          </p:cNvSpPr>
          <p:nvPr>
            <p:ph idx="1" hasCustomPrompt="1"/>
          </p:nvPr>
        </p:nvSpPr>
        <p:spPr>
          <a:xfrm>
            <a:off x="340359" y="2277375"/>
            <a:ext cx="9357823" cy="3899588"/>
          </a:xfrm>
          <a:prstGeom prst="rect">
            <a:avLst/>
          </a:prstGeom>
        </p:spPr>
        <p:txBody>
          <a:bodyPr lIns="90000">
            <a:normAutofit/>
          </a:bodyPr>
          <a:lstStyle>
            <a:lvl1pPr marL="355600" indent="-355600">
              <a:defRPr sz="2000"/>
            </a:lvl1pPr>
            <a:lvl2pPr marL="808038" indent="-350838">
              <a:defRPr sz="1800"/>
            </a:lvl2pPr>
            <a:lvl3pPr marL="1252538" indent="-355600">
              <a:defRPr sz="1600"/>
            </a:lvl3pPr>
            <a:lvl4pPr marL="1704975" indent="-333375">
              <a:defRPr sz="1400"/>
            </a:lvl4pPr>
            <a:lvl5pPr marL="2147888" indent="-354013">
              <a:defRPr sz="1400"/>
            </a:lvl5pPr>
          </a:lstStyle>
          <a:p>
            <a:pPr lvl="0"/>
            <a:r>
              <a:rPr lang="sv-SE" dirty="0" err="1"/>
              <a:t>Click</a:t>
            </a:r>
            <a:r>
              <a:rPr lang="sv-SE" dirty="0"/>
              <a:t> </a:t>
            </a:r>
            <a:r>
              <a:rPr lang="sv-SE" dirty="0" err="1"/>
              <a:t>here</a:t>
            </a:r>
            <a:r>
              <a:rPr lang="sv-SE" dirty="0"/>
              <a:t> to </a:t>
            </a:r>
            <a:r>
              <a:rPr lang="sv-SE" dirty="0" err="1"/>
              <a:t>add</a:t>
            </a:r>
            <a:r>
              <a:rPr lang="sv-SE" dirty="0"/>
              <a:t> text or elements</a:t>
            </a:r>
          </a:p>
          <a:p>
            <a:pPr lvl="1"/>
            <a:r>
              <a:rPr lang="sv-SE" dirty="0" err="1"/>
              <a:t>Level</a:t>
            </a:r>
            <a:r>
              <a:rPr lang="sv-SE" dirty="0"/>
              <a:t> </a:t>
            </a:r>
            <a:r>
              <a:rPr lang="sv-SE" dirty="0" err="1"/>
              <a:t>two</a:t>
            </a:r>
            <a:endParaRPr lang="sv-SE" dirty="0"/>
          </a:p>
          <a:p>
            <a:pPr lvl="2"/>
            <a:r>
              <a:rPr lang="sv-SE" dirty="0" err="1"/>
              <a:t>Level</a:t>
            </a:r>
            <a:r>
              <a:rPr lang="sv-SE" dirty="0"/>
              <a:t> </a:t>
            </a:r>
            <a:r>
              <a:rPr lang="sv-SE" dirty="0" err="1"/>
              <a:t>three</a:t>
            </a:r>
            <a:endParaRPr lang="sv-SE" dirty="0"/>
          </a:p>
          <a:p>
            <a:pPr lvl="3"/>
            <a:r>
              <a:rPr lang="sv-SE" dirty="0" err="1"/>
              <a:t>Level</a:t>
            </a:r>
            <a:r>
              <a:rPr lang="sv-SE" dirty="0"/>
              <a:t> </a:t>
            </a:r>
            <a:r>
              <a:rPr lang="sv-SE" dirty="0" err="1"/>
              <a:t>four</a:t>
            </a:r>
            <a:endParaRPr lang="sv-SE" dirty="0"/>
          </a:p>
          <a:p>
            <a:pPr lvl="4"/>
            <a:r>
              <a:rPr lang="sv-SE" dirty="0" err="1"/>
              <a:t>Level</a:t>
            </a:r>
            <a:r>
              <a:rPr lang="sv-SE" dirty="0"/>
              <a:t> </a:t>
            </a:r>
            <a:r>
              <a:rPr lang="sv-SE" dirty="0" err="1"/>
              <a:t>five</a:t>
            </a:r>
            <a:endParaRPr lang="sv-SE" dirty="0"/>
          </a:p>
        </p:txBody>
      </p:sp>
      <p:sp>
        <p:nvSpPr>
          <p:cNvPr id="4" name="Platshållare för datum 3">
            <a:extLst>
              <a:ext uri="{FF2B5EF4-FFF2-40B4-BE49-F238E27FC236}">
                <a16:creationId xmlns:a16="http://schemas.microsoft.com/office/drawing/2014/main" id="{47009EB3-9BD8-D12E-0E86-DA32DBC928A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51B8F-E05E-4C2F-9C90-06FFCAC16D2E}" type="datetimeFigureOut">
              <a:rPr kumimoji="0" lang="sv-SE" sz="1050" b="0" i="0" u="none" strike="noStrike" kern="1200" cap="none" spc="0" normalizeH="0" baseline="0" noProof="0" smtClean="0">
                <a:ln>
                  <a:noFill/>
                </a:ln>
                <a:solidFill>
                  <a:srgbClr val="99D9F2"/>
                </a:solidFill>
                <a:effectLst/>
                <a:uLnTx/>
                <a:uFillTx/>
                <a:latin typeface="Whitney Boo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2026-04-16</a:t>
            </a:fld>
            <a:endParaRPr kumimoji="0" lang="sv-SE" sz="1050" b="0" i="0" u="none" strike="noStrike" kern="1200" cap="none" spc="0" normalizeH="0" baseline="0" noProof="0">
              <a:ln>
                <a:noFill/>
              </a:ln>
              <a:solidFill>
                <a:srgbClr val="99D9F2"/>
              </a:solidFill>
              <a:effectLst/>
              <a:uLnTx/>
              <a:uFillTx/>
              <a:latin typeface="Whitney Book" pitchFamily="50" charset="0"/>
              <a:ea typeface="+mn-ea"/>
              <a:cs typeface="+mn-cs"/>
            </a:endParaRPr>
          </a:p>
        </p:txBody>
      </p:sp>
      <p:sp>
        <p:nvSpPr>
          <p:cNvPr id="6" name="Platshållare för bildnummer 5">
            <a:extLst>
              <a:ext uri="{FF2B5EF4-FFF2-40B4-BE49-F238E27FC236}">
                <a16:creationId xmlns:a16="http://schemas.microsoft.com/office/drawing/2014/main" id="{A00FBD18-662F-B97B-D519-9AAFB2D327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sv-SE" sz="1050" b="0" i="0" u="none" strike="noStrike" kern="1200" cap="none" spc="0" normalizeH="0" baseline="0" noProof="0" smtClean="0">
                <a:ln>
                  <a:noFill/>
                </a:ln>
                <a:solidFill>
                  <a:srgbClr val="99D9F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50" b="0" i="0" u="none" strike="noStrike" kern="1200" cap="none" spc="0" normalizeH="0" baseline="0" noProof="0">
              <a:ln>
                <a:noFill/>
              </a:ln>
              <a:solidFill>
                <a:srgbClr val="99D9F2"/>
              </a:solidFill>
              <a:effectLst/>
              <a:uLnTx/>
              <a:uFillTx/>
              <a:latin typeface="Whitney Black" pitchFamily="50" charset="0"/>
              <a:ea typeface="+mn-ea"/>
              <a:cs typeface="+mn-cs"/>
            </a:endParaRPr>
          </a:p>
        </p:txBody>
      </p:sp>
    </p:spTree>
    <p:extLst>
      <p:ext uri="{BB962C8B-B14F-4D97-AF65-F5344CB8AC3E}">
        <p14:creationId xmlns:p14="http://schemas.microsoft.com/office/powerpoint/2010/main" val="626705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AD085-E8A6-8845-BD4E-CB4CCA059FC4}" type="datetimeFigureOut">
              <a:rPr kumimoji="0" lang="en-US" sz="1050" b="0" i="0" u="none" strike="noStrike" kern="1200" cap="none" spc="0" normalizeH="0" baseline="0" noProof="0" smtClean="0">
                <a:ln>
                  <a:noFill/>
                </a:ln>
                <a:solidFill>
                  <a:srgbClr val="99D9F2"/>
                </a:solidFill>
                <a:effectLst/>
                <a:uLnTx/>
                <a:uFillTx/>
                <a:latin typeface="Whitney Boo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4/16/2026</a:t>
            </a:fld>
            <a:endParaRPr kumimoji="0" lang="en-US" sz="1050" b="0" i="0" u="none" strike="noStrike" kern="1200" cap="none" spc="0" normalizeH="0" baseline="0" noProof="0">
              <a:ln>
                <a:noFill/>
              </a:ln>
              <a:solidFill>
                <a:srgbClr val="99D9F2"/>
              </a:solidFill>
              <a:effectLst/>
              <a:uLnTx/>
              <a:uFillTx/>
              <a:latin typeface="Whitney Book" pitchFamily="50"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9D9F2"/>
              </a:solidFill>
              <a:effectLst/>
              <a:uLnTx/>
              <a:uFillTx/>
              <a:latin typeface="Whitney Book"/>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F6DA9-008F-8B48-92A6-B652298478BF}" type="slidenum">
              <a:rPr kumimoji="0" lang="en-US" sz="1050" b="0" i="0" u="none" strike="noStrike" kern="1200" cap="none" spc="0" normalizeH="0" baseline="0" noProof="0" smtClean="0">
                <a:ln>
                  <a:noFill/>
                </a:ln>
                <a:solidFill>
                  <a:srgbClr val="99D9F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99D9F2"/>
              </a:solidFill>
              <a:effectLst/>
              <a:uLnTx/>
              <a:uFillTx/>
              <a:latin typeface="Whitney Black" pitchFamily="50" charset="0"/>
              <a:ea typeface="+mn-ea"/>
              <a:cs typeface="+mn-cs"/>
            </a:endParaRPr>
          </a:p>
        </p:txBody>
      </p:sp>
    </p:spTree>
    <p:extLst>
      <p:ext uri="{BB962C8B-B14F-4D97-AF65-F5344CB8AC3E}">
        <p14:creationId xmlns:p14="http://schemas.microsoft.com/office/powerpoint/2010/main" val="3077450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divider_Dark blu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6265B7-DF72-519C-0DE3-1050336C9F6F}"/>
              </a:ext>
            </a:extLst>
          </p:cNvPr>
          <p:cNvSpPr>
            <a:spLocks noGrp="1"/>
          </p:cNvSpPr>
          <p:nvPr>
            <p:ph type="ctrTitle" hasCustomPrompt="1"/>
          </p:nvPr>
        </p:nvSpPr>
        <p:spPr>
          <a:xfrm>
            <a:off x="340360" y="1122363"/>
            <a:ext cx="9357821" cy="2387600"/>
          </a:xfrm>
          <a:prstGeom prst="rect">
            <a:avLst/>
          </a:prstGeom>
        </p:spPr>
        <p:txBody>
          <a:bodyPr anchor="ctr">
            <a:noAutofit/>
          </a:bodyPr>
          <a:lstStyle>
            <a:lvl1pPr algn="l">
              <a:defRPr sz="8000">
                <a:latin typeface="Whitney Black" pitchFamily="50" charset="0"/>
              </a:defRPr>
            </a:lvl1pPr>
          </a:lstStyle>
          <a:p>
            <a:r>
              <a:rPr lang="sv-SE" dirty="0" err="1"/>
              <a:t>Click</a:t>
            </a:r>
            <a:r>
              <a:rPr lang="sv-SE" dirty="0"/>
              <a:t> </a:t>
            </a:r>
            <a:r>
              <a:rPr lang="sv-SE" dirty="0" err="1"/>
              <a:t>here</a:t>
            </a:r>
            <a:r>
              <a:rPr lang="sv-SE" dirty="0"/>
              <a:t> to </a:t>
            </a:r>
            <a:r>
              <a:rPr lang="sv-SE" dirty="0" err="1"/>
              <a:t>add</a:t>
            </a:r>
            <a:r>
              <a:rPr lang="sv-SE" dirty="0"/>
              <a:t> </a:t>
            </a:r>
            <a:r>
              <a:rPr lang="sv-SE" dirty="0" err="1"/>
              <a:t>headline</a:t>
            </a:r>
            <a:endParaRPr lang="sv-SE" dirty="0"/>
          </a:p>
        </p:txBody>
      </p:sp>
      <p:sp>
        <p:nvSpPr>
          <p:cNvPr id="3" name="Underrubrik 2">
            <a:extLst>
              <a:ext uri="{FF2B5EF4-FFF2-40B4-BE49-F238E27FC236}">
                <a16:creationId xmlns:a16="http://schemas.microsoft.com/office/drawing/2014/main" id="{E7966F83-0588-252C-0B01-78853C600BB9}"/>
              </a:ext>
            </a:extLst>
          </p:cNvPr>
          <p:cNvSpPr>
            <a:spLocks noGrp="1"/>
          </p:cNvSpPr>
          <p:nvPr>
            <p:ph type="subTitle" idx="1" hasCustomPrompt="1"/>
          </p:nvPr>
        </p:nvSpPr>
        <p:spPr>
          <a:xfrm>
            <a:off x="340360" y="3602038"/>
            <a:ext cx="9357821" cy="1655762"/>
          </a:xfrm>
          <a:prstGeom prst="rect">
            <a:avLst/>
          </a:prstGeom>
        </p:spPr>
        <p:txBody>
          <a:bodyPr/>
          <a:lstStyle>
            <a:lvl1pPr marL="0" indent="0" algn="l">
              <a:buNone/>
              <a:defRPr sz="2400">
                <a:latin typeface="Whitney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	</a:t>
            </a:r>
            <a:r>
              <a:rPr lang="sv-SE" err="1"/>
              <a:t>Click</a:t>
            </a:r>
            <a:r>
              <a:rPr lang="sv-SE"/>
              <a:t> </a:t>
            </a:r>
            <a:r>
              <a:rPr lang="sv-SE" err="1"/>
              <a:t>here</a:t>
            </a:r>
            <a:r>
              <a:rPr lang="sv-SE"/>
              <a:t> to </a:t>
            </a:r>
            <a:r>
              <a:rPr lang="sv-SE" err="1"/>
              <a:t>add</a:t>
            </a:r>
            <a:r>
              <a:rPr lang="sv-SE"/>
              <a:t> a </a:t>
            </a:r>
            <a:r>
              <a:rPr lang="sv-SE" err="1"/>
              <a:t>preamble</a:t>
            </a:r>
            <a:endParaRPr lang="sv-SE"/>
          </a:p>
        </p:txBody>
      </p:sp>
      <p:sp>
        <p:nvSpPr>
          <p:cNvPr id="4" name="Platshållare för datum 3">
            <a:extLst>
              <a:ext uri="{FF2B5EF4-FFF2-40B4-BE49-F238E27FC236}">
                <a16:creationId xmlns:a16="http://schemas.microsoft.com/office/drawing/2014/main" id="{C5454175-443F-B48F-E6DE-F5A40775CBB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51B8F-E05E-4C2F-9C90-06FFCAC16D2E}" type="datetimeFigureOut">
              <a:rPr kumimoji="0" lang="sv-SE" sz="1050" b="0" i="0" u="none" strike="noStrike" kern="1200" cap="none" spc="0" normalizeH="0" baseline="0" noProof="0" smtClean="0">
                <a:ln>
                  <a:noFill/>
                </a:ln>
                <a:solidFill>
                  <a:srgbClr val="99D9F2"/>
                </a:solidFill>
                <a:effectLst/>
                <a:uLnTx/>
                <a:uFillTx/>
                <a:latin typeface="Whitney Boo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2026-04-16</a:t>
            </a:fld>
            <a:endParaRPr kumimoji="0" lang="sv-SE" sz="1050" b="0" i="0" u="none" strike="noStrike" kern="1200" cap="none" spc="0" normalizeH="0" baseline="0" noProof="0">
              <a:ln>
                <a:noFill/>
              </a:ln>
              <a:solidFill>
                <a:srgbClr val="99D9F2"/>
              </a:solidFill>
              <a:effectLst/>
              <a:uLnTx/>
              <a:uFillTx/>
              <a:latin typeface="Whitney Book" pitchFamily="50" charset="0"/>
              <a:ea typeface="+mn-ea"/>
              <a:cs typeface="+mn-cs"/>
            </a:endParaRPr>
          </a:p>
        </p:txBody>
      </p:sp>
      <p:sp>
        <p:nvSpPr>
          <p:cNvPr id="6" name="Platshållare för bildnummer 5">
            <a:extLst>
              <a:ext uri="{FF2B5EF4-FFF2-40B4-BE49-F238E27FC236}">
                <a16:creationId xmlns:a16="http://schemas.microsoft.com/office/drawing/2014/main" id="{718A74D8-C002-27E1-F75C-53414B871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sv-SE" sz="1050" b="0" i="0" u="none" strike="noStrike" kern="1200" cap="none" spc="0" normalizeH="0" baseline="0" noProof="0" smtClean="0">
                <a:ln>
                  <a:noFill/>
                </a:ln>
                <a:solidFill>
                  <a:srgbClr val="99D9F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50" b="0" i="0" u="none" strike="noStrike" kern="1200" cap="none" spc="0" normalizeH="0" baseline="0" noProof="0">
              <a:ln>
                <a:noFill/>
              </a:ln>
              <a:solidFill>
                <a:srgbClr val="99D9F2"/>
              </a:solidFill>
              <a:effectLst/>
              <a:uLnTx/>
              <a:uFillTx/>
              <a:latin typeface="Whitney Black" pitchFamily="50" charset="0"/>
              <a:ea typeface="+mn-ea"/>
              <a:cs typeface="+mn-cs"/>
            </a:endParaRPr>
          </a:p>
        </p:txBody>
      </p:sp>
    </p:spTree>
    <p:extLst>
      <p:ext uri="{BB962C8B-B14F-4D97-AF65-F5344CB8AC3E}">
        <p14:creationId xmlns:p14="http://schemas.microsoft.com/office/powerpoint/2010/main" val="60202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4/16/2026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31092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ullwidth_Cyan">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26180C8-7CE5-6DEB-B2B6-2C9D4F35C06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51B8F-E05E-4C2F-9C90-06FFCAC16D2E}" type="datetimeFigureOut">
              <a:rPr kumimoji="0" lang="sv-SE" sz="1050" b="0" i="0" u="none" strike="noStrike" kern="1200" cap="none" spc="0" normalizeH="0" baseline="0" noProof="0" smtClean="0">
                <a:ln>
                  <a:noFill/>
                </a:ln>
                <a:solidFill>
                  <a:srgbClr val="002D72"/>
                </a:solidFill>
                <a:effectLst/>
                <a:uLnTx/>
                <a:uFillTx/>
                <a:latin typeface="Whitney Boo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2026-04-16</a:t>
            </a:fld>
            <a:endParaRPr kumimoji="0" lang="sv-SE" sz="1050" b="0" i="0" u="none" strike="noStrike" kern="1200" cap="none" spc="0" normalizeH="0" baseline="0" noProof="0">
              <a:ln>
                <a:noFill/>
              </a:ln>
              <a:solidFill>
                <a:srgbClr val="002D72"/>
              </a:solidFill>
              <a:effectLst/>
              <a:uLnTx/>
              <a:uFillTx/>
              <a:latin typeface="Whitney Book" pitchFamily="50" charset="0"/>
              <a:ea typeface="+mn-ea"/>
              <a:cs typeface="+mn-cs"/>
            </a:endParaRPr>
          </a:p>
        </p:txBody>
      </p:sp>
      <p:sp>
        <p:nvSpPr>
          <p:cNvPr id="4" name="Platshållare för bildnummer 3">
            <a:extLst>
              <a:ext uri="{FF2B5EF4-FFF2-40B4-BE49-F238E27FC236}">
                <a16:creationId xmlns:a16="http://schemas.microsoft.com/office/drawing/2014/main" id="{C58ED3B7-A066-64F3-C4B0-9B967763232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sv-SE" sz="1050" b="0" i="0" u="none" strike="noStrike" kern="1200" cap="none" spc="0" normalizeH="0" baseline="0" noProof="0" smtClean="0">
                <a:ln>
                  <a:noFill/>
                </a:ln>
                <a:solidFill>
                  <a:srgbClr val="002D7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50" b="0" i="0" u="none" strike="noStrike" kern="1200" cap="none" spc="0" normalizeH="0" baseline="0" noProof="0">
              <a:ln>
                <a:noFill/>
              </a:ln>
              <a:solidFill>
                <a:srgbClr val="002D72"/>
              </a:solidFill>
              <a:effectLst/>
              <a:uLnTx/>
              <a:uFillTx/>
              <a:latin typeface="Whitney Black" pitchFamily="50" charset="0"/>
              <a:ea typeface="+mn-ea"/>
              <a:cs typeface="+mn-cs"/>
            </a:endParaRPr>
          </a:p>
        </p:txBody>
      </p:sp>
      <p:sp>
        <p:nvSpPr>
          <p:cNvPr id="7" name="Platshållare för rubrik 1">
            <a:extLst>
              <a:ext uri="{FF2B5EF4-FFF2-40B4-BE49-F238E27FC236}">
                <a16:creationId xmlns:a16="http://schemas.microsoft.com/office/drawing/2014/main" id="{FB94D295-FFA5-6059-7365-E33275EA06CD}"/>
              </a:ext>
            </a:extLst>
          </p:cNvPr>
          <p:cNvSpPr>
            <a:spLocks noGrp="1"/>
          </p:cNvSpPr>
          <p:nvPr>
            <p:ph type="title" hasCustomPrompt="1"/>
          </p:nvPr>
        </p:nvSpPr>
        <p:spPr>
          <a:xfrm>
            <a:off x="340360" y="551690"/>
            <a:ext cx="11512973" cy="704455"/>
          </a:xfrm>
          <a:prstGeom prst="rect">
            <a:avLst/>
          </a:prstGeom>
        </p:spPr>
        <p:txBody>
          <a:bodyPr vert="horz" lIns="90000" tIns="45720" rIns="91440" bIns="45720" rtlCol="0" anchor="ctr">
            <a:noAutofit/>
          </a:bodyPr>
          <a:lstStyle>
            <a:lvl1pPr>
              <a:defRPr sz="6600"/>
            </a:lvl1pPr>
          </a:lstStyle>
          <a:p>
            <a:r>
              <a:rPr lang="sv-SE" dirty="0" err="1"/>
              <a:t>Click</a:t>
            </a:r>
            <a:r>
              <a:rPr lang="sv-SE" dirty="0"/>
              <a:t> </a:t>
            </a:r>
            <a:r>
              <a:rPr lang="sv-SE" dirty="0" err="1"/>
              <a:t>here</a:t>
            </a:r>
            <a:r>
              <a:rPr lang="sv-SE" dirty="0"/>
              <a:t> to </a:t>
            </a:r>
            <a:r>
              <a:rPr lang="sv-SE" dirty="0" err="1"/>
              <a:t>add</a:t>
            </a:r>
            <a:r>
              <a:rPr lang="sv-SE" dirty="0"/>
              <a:t> </a:t>
            </a:r>
            <a:r>
              <a:rPr lang="sv-SE" dirty="0" err="1"/>
              <a:t>headline</a:t>
            </a:r>
            <a:endParaRPr lang="sv-SE" dirty="0"/>
          </a:p>
        </p:txBody>
      </p:sp>
      <p:sp>
        <p:nvSpPr>
          <p:cNvPr id="11" name="Platshållare för text 10">
            <a:extLst>
              <a:ext uri="{FF2B5EF4-FFF2-40B4-BE49-F238E27FC236}">
                <a16:creationId xmlns:a16="http://schemas.microsoft.com/office/drawing/2014/main" id="{102356A9-C3AB-0A99-50A0-29262C63DFC0}"/>
              </a:ext>
            </a:extLst>
          </p:cNvPr>
          <p:cNvSpPr>
            <a:spLocks noGrp="1"/>
          </p:cNvSpPr>
          <p:nvPr>
            <p:ph type="body" sz="quarter" idx="12" hasCustomPrompt="1"/>
          </p:nvPr>
        </p:nvSpPr>
        <p:spPr>
          <a:xfrm>
            <a:off x="339725" y="1985818"/>
            <a:ext cx="11512550" cy="3914920"/>
          </a:xfrm>
        </p:spPr>
        <p:txBody>
          <a:bodyPr lIns="90000"/>
          <a:lstStyle/>
          <a:p>
            <a:pPr lvl="0"/>
            <a:r>
              <a:rPr lang="en-US" dirty="0"/>
              <a:t>Click here to add text</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834495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B4FBBE-C44B-44F7-86DE-4EB25D8ECCD9}" type="datetimeFigureOut">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16/04/2026</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392383-D375-48F2-B3EB-6A051720A49A}"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2210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4CD6-5E13-23C8-1BCD-85F5F0F3C9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4DE54C-3E93-6E1A-BF96-6BFDD410D9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8E821F-2573-4BB7-825E-50673F730354}" type="datetime1">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16/04/2026</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4AE7D960-194D-AE7D-3B85-E7A1A7142F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A5F5F73D-AFED-ACAA-76EE-2A7B450D8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639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388B-1D5B-DCC4-5C06-C6D5FC8C4A47}"/>
              </a:ext>
            </a:extLst>
          </p:cNvPr>
          <p:cNvSpPr>
            <a:spLocks noGrp="1"/>
          </p:cNvSpPr>
          <p:nvPr>
            <p:ph type="title"/>
          </p:nvPr>
        </p:nvSpPr>
        <p:spPr>
          <a:xfrm>
            <a:off x="838200" y="365125"/>
            <a:ext cx="8637573"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8FA2E7-793B-5741-A67C-8D48E2747759}"/>
              </a:ext>
            </a:extLst>
          </p:cNvPr>
          <p:cNvSpPr>
            <a:spLocks noGrp="1"/>
          </p:cNvSpPr>
          <p:nvPr>
            <p:ph idx="1"/>
          </p:nvPr>
        </p:nvSpPr>
        <p:spPr>
          <a:xfrm>
            <a:off x="838200" y="1825625"/>
            <a:ext cx="863757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FCCB51-1411-0F12-E8D4-7AE16B3B9B5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FB87A5-F62E-49A5-9D91-8B7D3C770533}" type="datetime1">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16/04/2026</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8E56B9AE-F465-C1E4-F9F6-F11724DDF9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EBCDE7ED-7031-705B-AB65-AA020C59DACF}"/>
              </a:ext>
            </a:extLst>
          </p:cNvPr>
          <p:cNvSpPr>
            <a:spLocks noGrp="1"/>
          </p:cNvSpPr>
          <p:nvPr>
            <p:ph type="sldNum" sz="quarter" idx="12"/>
          </p:nvPr>
        </p:nvSpPr>
        <p:spPr>
          <a:xfrm>
            <a:off x="8610600" y="6356350"/>
            <a:ext cx="8651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829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lumn - Bullets">
    <p:spTree>
      <p:nvGrpSpPr>
        <p:cNvPr id="1" name=""/>
        <p:cNvGrpSpPr/>
        <p:nvPr/>
      </p:nvGrpSpPr>
      <p:grpSpPr>
        <a:xfrm>
          <a:off x="0" y="0"/>
          <a:ext cx="0" cy="0"/>
          <a:chOff x="0" y="0"/>
          <a:chExt cx="0" cy="0"/>
        </a:xfrm>
      </p:grpSpPr>
      <p:sp>
        <p:nvSpPr>
          <p:cNvPr id="27" name="Text Placeholder 4"/>
          <p:cNvSpPr>
            <a:spLocks noGrp="1"/>
          </p:cNvSpPr>
          <p:nvPr>
            <p:ph type="body" sz="quarter" idx="15" hasCustomPrompt="1"/>
          </p:nvPr>
        </p:nvSpPr>
        <p:spPr>
          <a:xfrm>
            <a:off x="506870" y="506935"/>
            <a:ext cx="7168570" cy="472369"/>
          </a:xfrm>
          <a:prstGeom prst="rect">
            <a:avLst/>
          </a:prstGeom>
        </p:spPr>
        <p:txBody>
          <a:bodyPr/>
          <a:lstStyle>
            <a:lvl1pPr>
              <a:defRPr sz="2052" b="1" u="none">
                <a:solidFill>
                  <a:srgbClr val="0046AD"/>
                </a:solidFill>
              </a:defRPr>
            </a:lvl1pPr>
            <a:lvl2pPr>
              <a:defRPr sz="2052">
                <a:solidFill>
                  <a:srgbClr val="0046AD"/>
                </a:solidFill>
              </a:defRPr>
            </a:lvl2pPr>
            <a:lvl3pPr>
              <a:defRPr sz="2052">
                <a:solidFill>
                  <a:srgbClr val="0046AD"/>
                </a:solidFill>
              </a:defRPr>
            </a:lvl3pPr>
            <a:lvl4pPr>
              <a:defRPr sz="2052">
                <a:solidFill>
                  <a:srgbClr val="0046AD"/>
                </a:solidFill>
              </a:defRPr>
            </a:lvl4pPr>
            <a:lvl5pPr>
              <a:defRPr sz="2052">
                <a:solidFill>
                  <a:srgbClr val="0046AD"/>
                </a:solidFill>
              </a:defRPr>
            </a:lvl5pPr>
          </a:lstStyle>
          <a:p>
            <a:r>
              <a:rPr lang="en-US" dirty="0"/>
              <a:t>Main Headline</a:t>
            </a:r>
          </a:p>
        </p:txBody>
      </p:sp>
      <p:cxnSp>
        <p:nvCxnSpPr>
          <p:cNvPr id="4" name="Straight Connector 3"/>
          <p:cNvCxnSpPr/>
          <p:nvPr userDrawn="1"/>
        </p:nvCxnSpPr>
        <p:spPr>
          <a:xfrm>
            <a:off x="506870" y="979303"/>
            <a:ext cx="112090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 Placeholder 11"/>
          <p:cNvSpPr>
            <a:spLocks noGrp="1"/>
          </p:cNvSpPr>
          <p:nvPr>
            <p:ph type="body" sz="quarter" idx="12" hasCustomPrompt="1"/>
          </p:nvPr>
        </p:nvSpPr>
        <p:spPr>
          <a:xfrm>
            <a:off x="506870" y="1272959"/>
            <a:ext cx="11209036" cy="437806"/>
          </a:xfrm>
          <a:prstGeom prst="rect">
            <a:avLst/>
          </a:prstGeom>
          <a:ln>
            <a:noFill/>
          </a:ln>
        </p:spPr>
        <p:txBody>
          <a:bodyPr numCol="2">
            <a:normAutofit/>
          </a:bodyPr>
          <a:lstStyle>
            <a:lvl1pPr marL="0" marR="0" indent="0" algn="l" defTabSz="862004" rtl="0" eaLnBrk="1" fontAlgn="auto" latinLnBrk="0" hangingPunct="1">
              <a:lnSpc>
                <a:spcPct val="90000"/>
              </a:lnSpc>
              <a:spcBef>
                <a:spcPts val="942"/>
              </a:spcBef>
              <a:spcAft>
                <a:spcPts val="0"/>
              </a:spcAft>
              <a:buClrTx/>
              <a:buSzTx/>
              <a:buFontTx/>
              <a:buNone/>
              <a:tabLst/>
              <a:defRPr sz="1710" b="1" baseline="0">
                <a:solidFill>
                  <a:srgbClr val="0046AD"/>
                </a:solidFill>
              </a:defRPr>
            </a:lvl1pPr>
            <a:lvl2pPr>
              <a:defRPr sz="1539"/>
            </a:lvl2pPr>
            <a:lvl3pPr>
              <a:defRPr sz="1539"/>
            </a:lvl3pPr>
            <a:lvl4pPr>
              <a:defRPr sz="1539"/>
            </a:lvl4pPr>
            <a:lvl5pPr>
              <a:defRPr sz="1539"/>
            </a:lvl5pPr>
          </a:lstStyle>
          <a:p>
            <a:pPr marL="0" marR="0" lvl="0" indent="0" algn="l" defTabSz="862004" rtl="0" eaLnBrk="1" fontAlgn="auto" latinLnBrk="0" hangingPunct="1">
              <a:lnSpc>
                <a:spcPct val="90000"/>
              </a:lnSpc>
              <a:spcBef>
                <a:spcPts val="942"/>
              </a:spcBef>
              <a:spcAft>
                <a:spcPts val="0"/>
              </a:spcAft>
              <a:buClrTx/>
              <a:buSzTx/>
              <a:buFontTx/>
              <a:buNone/>
              <a:tabLst/>
              <a:defRPr/>
            </a:pPr>
            <a:r>
              <a:rPr lang="en-US" dirty="0"/>
              <a:t>Subhead</a:t>
            </a:r>
          </a:p>
        </p:txBody>
      </p:sp>
      <p:sp>
        <p:nvSpPr>
          <p:cNvPr id="8" name="Text Placeholder 11"/>
          <p:cNvSpPr>
            <a:spLocks noGrp="1"/>
          </p:cNvSpPr>
          <p:nvPr>
            <p:ph type="body" sz="quarter" idx="16" hasCustomPrompt="1"/>
          </p:nvPr>
        </p:nvSpPr>
        <p:spPr>
          <a:xfrm>
            <a:off x="506870" y="1716656"/>
            <a:ext cx="11209036" cy="4138262"/>
          </a:xfrm>
          <a:prstGeom prst="rect">
            <a:avLst/>
          </a:prstGeom>
          <a:ln>
            <a:noFill/>
          </a:ln>
        </p:spPr>
        <p:txBody>
          <a:bodyPr numCol="1">
            <a:normAutofit/>
          </a:bodyPr>
          <a:lstStyle>
            <a:lvl1pPr marL="244374" marR="0" indent="-244374" algn="l" defTabSz="862004" rtl="0" eaLnBrk="1" fontAlgn="auto" latinLnBrk="0" hangingPunct="1">
              <a:lnSpc>
                <a:spcPct val="100000"/>
              </a:lnSpc>
              <a:spcBef>
                <a:spcPts val="942"/>
              </a:spcBef>
              <a:spcAft>
                <a:spcPts val="0"/>
              </a:spcAft>
              <a:buClr>
                <a:srgbClr val="FF0000"/>
              </a:buClr>
              <a:buSzTx/>
              <a:buFont typeface="Arial" charset="0"/>
              <a:buChar char="•"/>
              <a:tabLst/>
              <a:defRPr sz="1539" b="0" baseline="0">
                <a:solidFill>
                  <a:schemeClr val="tx1"/>
                </a:solidFill>
              </a:defRPr>
            </a:lvl1pPr>
            <a:lvl2pPr>
              <a:defRPr sz="1539"/>
            </a:lvl2pPr>
            <a:lvl3pPr>
              <a:defRPr sz="1539"/>
            </a:lvl3pPr>
            <a:lvl4pPr>
              <a:defRPr sz="1539"/>
            </a:lvl4pPr>
            <a:lvl5pPr>
              <a:defRPr sz="1539"/>
            </a:lvl5pPr>
          </a:lstStyle>
          <a:p>
            <a:pPr marL="0" marR="0" lvl="0" indent="0" algn="l" defTabSz="862004" rtl="0" eaLnBrk="1" fontAlgn="auto" latinLnBrk="0" hangingPunct="1">
              <a:lnSpc>
                <a:spcPct val="90000"/>
              </a:lnSpc>
              <a:spcBef>
                <a:spcPts val="942"/>
              </a:spcBef>
              <a:spcAft>
                <a:spcPts val="0"/>
              </a:spcAft>
              <a:buClrTx/>
              <a:buSzTx/>
              <a:tabLst/>
              <a:defRPr/>
            </a:pPr>
            <a:r>
              <a:rPr lang="en-US" dirty="0" err="1"/>
              <a:t>lkjfasd</a:t>
            </a:r>
            <a:endParaRPr lang="en-US" dirty="0"/>
          </a:p>
        </p:txBody>
      </p:sp>
    </p:spTree>
    <p:extLst>
      <p:ext uri="{BB962C8B-B14F-4D97-AF65-F5344CB8AC3E}">
        <p14:creationId xmlns:p14="http://schemas.microsoft.com/office/powerpoint/2010/main" val="3987010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 Column Text Box">
    <p:spTree>
      <p:nvGrpSpPr>
        <p:cNvPr id="1" name=""/>
        <p:cNvGrpSpPr/>
        <p:nvPr/>
      </p:nvGrpSpPr>
      <p:grpSpPr>
        <a:xfrm>
          <a:off x="0" y="0"/>
          <a:ext cx="0" cy="0"/>
          <a:chOff x="0" y="0"/>
          <a:chExt cx="0" cy="0"/>
        </a:xfrm>
      </p:grpSpPr>
      <p:sp>
        <p:nvSpPr>
          <p:cNvPr id="27" name="Text Placeholder 4"/>
          <p:cNvSpPr>
            <a:spLocks noGrp="1"/>
          </p:cNvSpPr>
          <p:nvPr>
            <p:ph type="body" sz="quarter" idx="15" hasCustomPrompt="1"/>
          </p:nvPr>
        </p:nvSpPr>
        <p:spPr>
          <a:xfrm>
            <a:off x="506870" y="506935"/>
            <a:ext cx="7168570" cy="472369"/>
          </a:xfrm>
          <a:prstGeom prst="rect">
            <a:avLst/>
          </a:prstGeom>
        </p:spPr>
        <p:txBody>
          <a:bodyPr/>
          <a:lstStyle>
            <a:lvl1pPr>
              <a:defRPr sz="2052" b="1" u="none">
                <a:solidFill>
                  <a:srgbClr val="0046AD"/>
                </a:solidFill>
              </a:defRPr>
            </a:lvl1pPr>
            <a:lvl2pPr>
              <a:defRPr sz="2052">
                <a:solidFill>
                  <a:srgbClr val="0046AD"/>
                </a:solidFill>
              </a:defRPr>
            </a:lvl2pPr>
            <a:lvl3pPr>
              <a:defRPr sz="2052">
                <a:solidFill>
                  <a:srgbClr val="0046AD"/>
                </a:solidFill>
              </a:defRPr>
            </a:lvl3pPr>
            <a:lvl4pPr>
              <a:defRPr sz="2052">
                <a:solidFill>
                  <a:srgbClr val="0046AD"/>
                </a:solidFill>
              </a:defRPr>
            </a:lvl4pPr>
            <a:lvl5pPr>
              <a:defRPr sz="2052">
                <a:solidFill>
                  <a:srgbClr val="0046AD"/>
                </a:solidFill>
              </a:defRPr>
            </a:lvl5pPr>
          </a:lstStyle>
          <a:p>
            <a:r>
              <a:rPr lang="en-US" dirty="0"/>
              <a:t>Main Headline</a:t>
            </a:r>
          </a:p>
        </p:txBody>
      </p:sp>
      <p:cxnSp>
        <p:nvCxnSpPr>
          <p:cNvPr id="4" name="Straight Connector 3"/>
          <p:cNvCxnSpPr/>
          <p:nvPr userDrawn="1"/>
        </p:nvCxnSpPr>
        <p:spPr>
          <a:xfrm>
            <a:off x="506870" y="979303"/>
            <a:ext cx="112090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 Placeholder 11"/>
          <p:cNvSpPr>
            <a:spLocks noGrp="1"/>
          </p:cNvSpPr>
          <p:nvPr>
            <p:ph type="body" sz="quarter" idx="12" hasCustomPrompt="1"/>
          </p:nvPr>
        </p:nvSpPr>
        <p:spPr>
          <a:xfrm>
            <a:off x="506870" y="1272959"/>
            <a:ext cx="11209036" cy="437806"/>
          </a:xfrm>
          <a:prstGeom prst="rect">
            <a:avLst/>
          </a:prstGeom>
          <a:ln>
            <a:noFill/>
          </a:ln>
        </p:spPr>
        <p:txBody>
          <a:bodyPr numCol="2">
            <a:normAutofit/>
          </a:bodyPr>
          <a:lstStyle>
            <a:lvl1pPr marL="0" marR="0" indent="0" algn="l" defTabSz="862004" rtl="0" eaLnBrk="1" fontAlgn="auto" latinLnBrk="0" hangingPunct="1">
              <a:lnSpc>
                <a:spcPct val="90000"/>
              </a:lnSpc>
              <a:spcBef>
                <a:spcPts val="942"/>
              </a:spcBef>
              <a:spcAft>
                <a:spcPts val="0"/>
              </a:spcAft>
              <a:buClrTx/>
              <a:buSzTx/>
              <a:buFontTx/>
              <a:buNone/>
              <a:tabLst/>
              <a:defRPr sz="1710" b="1" baseline="0">
                <a:solidFill>
                  <a:srgbClr val="0046AD"/>
                </a:solidFill>
              </a:defRPr>
            </a:lvl1pPr>
            <a:lvl2pPr>
              <a:defRPr sz="1539"/>
            </a:lvl2pPr>
            <a:lvl3pPr>
              <a:defRPr sz="1539"/>
            </a:lvl3pPr>
            <a:lvl4pPr>
              <a:defRPr sz="1539"/>
            </a:lvl4pPr>
            <a:lvl5pPr>
              <a:defRPr sz="1539"/>
            </a:lvl5pPr>
          </a:lstStyle>
          <a:p>
            <a:pPr marL="0" marR="0" lvl="0" indent="0" algn="l" defTabSz="862004" rtl="0" eaLnBrk="1" fontAlgn="auto" latinLnBrk="0" hangingPunct="1">
              <a:lnSpc>
                <a:spcPct val="90000"/>
              </a:lnSpc>
              <a:spcBef>
                <a:spcPts val="942"/>
              </a:spcBef>
              <a:spcAft>
                <a:spcPts val="0"/>
              </a:spcAft>
              <a:buClrTx/>
              <a:buSzTx/>
              <a:buFontTx/>
              <a:buNone/>
              <a:tabLst/>
              <a:defRPr/>
            </a:pPr>
            <a:r>
              <a:rPr lang="en-US" dirty="0"/>
              <a:t>Subhead</a:t>
            </a:r>
          </a:p>
        </p:txBody>
      </p:sp>
      <p:sp>
        <p:nvSpPr>
          <p:cNvPr id="8" name="Text Placeholder 11"/>
          <p:cNvSpPr>
            <a:spLocks noGrp="1"/>
          </p:cNvSpPr>
          <p:nvPr>
            <p:ph type="body" sz="quarter" idx="16" hasCustomPrompt="1"/>
          </p:nvPr>
        </p:nvSpPr>
        <p:spPr>
          <a:xfrm>
            <a:off x="506870" y="1716656"/>
            <a:ext cx="11209036" cy="4138262"/>
          </a:xfrm>
          <a:prstGeom prst="rect">
            <a:avLst/>
          </a:prstGeom>
          <a:ln>
            <a:noFill/>
          </a:ln>
        </p:spPr>
        <p:txBody>
          <a:bodyPr numCol="1">
            <a:normAutofit/>
          </a:bodyPr>
          <a:lstStyle>
            <a:lvl1pPr marL="0" marR="0" indent="0" algn="l" defTabSz="862004" rtl="0" eaLnBrk="1" fontAlgn="auto" latinLnBrk="0" hangingPunct="1">
              <a:lnSpc>
                <a:spcPct val="90000"/>
              </a:lnSpc>
              <a:spcBef>
                <a:spcPts val="942"/>
              </a:spcBef>
              <a:spcAft>
                <a:spcPts val="0"/>
              </a:spcAft>
              <a:buClrTx/>
              <a:buSzTx/>
              <a:buFontTx/>
              <a:buNone/>
              <a:tabLst/>
              <a:defRPr sz="1539" b="0" baseline="0">
                <a:solidFill>
                  <a:schemeClr val="tx1"/>
                </a:solidFill>
              </a:defRPr>
            </a:lvl1pPr>
            <a:lvl2pPr>
              <a:defRPr sz="1539"/>
            </a:lvl2pPr>
            <a:lvl3pPr>
              <a:defRPr sz="1539"/>
            </a:lvl3pPr>
            <a:lvl4pPr>
              <a:defRPr sz="1539"/>
            </a:lvl4pPr>
            <a:lvl5pPr>
              <a:defRPr sz="1539"/>
            </a:lvl5pPr>
          </a:lstStyle>
          <a:p>
            <a:pPr marL="0" marR="0" lvl="0" indent="0" algn="l" defTabSz="862004" rtl="0" eaLnBrk="1" fontAlgn="auto" latinLnBrk="0" hangingPunct="1">
              <a:lnSpc>
                <a:spcPct val="90000"/>
              </a:lnSpc>
              <a:spcBef>
                <a:spcPts val="942"/>
              </a:spcBef>
              <a:spcAft>
                <a:spcPts val="0"/>
              </a:spcAft>
              <a:buClrTx/>
              <a:buSzTx/>
              <a:buFontTx/>
              <a:buNone/>
              <a:tabLst/>
              <a:defRPr/>
            </a:pPr>
            <a:r>
              <a:rPr lang="en-US" dirty="0"/>
              <a:t>Regular Text </a:t>
            </a:r>
            <a:r>
              <a:rPr lang="mr-IN" dirty="0"/>
              <a:t>–</a:t>
            </a:r>
            <a:r>
              <a:rPr lang="en-US" dirty="0"/>
              <a:t> One column text box</a:t>
            </a:r>
          </a:p>
        </p:txBody>
      </p:sp>
    </p:spTree>
    <p:extLst>
      <p:ext uri="{BB962C8B-B14F-4D97-AF65-F5344CB8AC3E}">
        <p14:creationId xmlns:p14="http://schemas.microsoft.com/office/powerpoint/2010/main" val="255420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2" y="553616"/>
            <a:ext cx="8273140" cy="4008859"/>
          </a:xfrm>
        </p:spPr>
        <p:txBody>
          <a:bodyPr anchor="t">
            <a:normAutofit/>
          </a:bodyPr>
          <a:lstStyle>
            <a:lvl1pPr>
              <a:defRPr sz="5401"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4"/>
            <a:ext cx="8273140" cy="1384617"/>
          </a:xfrm>
        </p:spPr>
        <p:txBody>
          <a:bodyPr anchor="b">
            <a:normAutofit/>
          </a:bodyPr>
          <a:lstStyle>
            <a:lvl1pPr marL="0" indent="0">
              <a:buNone/>
              <a:defRPr sz="2000">
                <a:solidFill>
                  <a:schemeClr val="tx1"/>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4/16/2026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63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9"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4/16/2026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5725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7"/>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1" y="1685735"/>
            <a:ext cx="5157787" cy="559834"/>
          </a:xfrm>
        </p:spPr>
        <p:txBody>
          <a:bodyPr anchor="b">
            <a:normAutofit/>
          </a:bodyPr>
          <a:lstStyle>
            <a:lvl1pPr marL="0" indent="0">
              <a:lnSpc>
                <a:spcPct val="90000"/>
              </a:lnSpc>
              <a:buNone/>
              <a:defRPr sz="2000" b="1" cap="all" baseline="0"/>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1" y="2386895"/>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2" y="1685735"/>
            <a:ext cx="5183188" cy="559834"/>
          </a:xfrm>
        </p:spPr>
        <p:txBody>
          <a:bodyPr anchor="b">
            <a:normAutofit/>
          </a:bodyPr>
          <a:lstStyle>
            <a:lvl1pPr marL="0" indent="0">
              <a:lnSpc>
                <a:spcPct val="90000"/>
              </a:lnSpc>
              <a:buNone/>
              <a:defRPr sz="2000" b="1" cap="all" baseline="0"/>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5"/>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4/16/2026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2168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4/16/2026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562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4/16/2026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4535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1" y="553617"/>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10" y="553616"/>
            <a:ext cx="6279740" cy="5486400"/>
          </a:xfrm>
        </p:spPr>
        <p:txBody>
          <a:bodyPr>
            <a:normAutofit/>
          </a:bodyPr>
          <a:lstStyle>
            <a:lvl1pPr>
              <a:defRPr sz="2800"/>
            </a:lvl1pPr>
            <a:lvl2pPr>
              <a:defRPr sz="2400"/>
            </a:lvl2pPr>
            <a:lvl3pPr>
              <a:defRPr sz="2000"/>
            </a:lvl3pPr>
            <a:lvl4pPr>
              <a:defRPr sz="1801"/>
            </a:lvl4pPr>
            <a:lvl5pPr>
              <a:defRPr sz="1801"/>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1" y="2311122"/>
            <a:ext cx="3595634" cy="3728895"/>
          </a:xfrm>
        </p:spPr>
        <p:txBody>
          <a:bodyPr anchor="t">
            <a:normAutofit/>
          </a:bodyPr>
          <a:lstStyle>
            <a:lvl1pPr marL="0" indent="0">
              <a:buNone/>
              <a:defRPr sz="1801"/>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4/16/2026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1534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1" y="557785"/>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2" y="2826138"/>
            <a:ext cx="3585586" cy="3434638"/>
          </a:xfrm>
        </p:spPr>
        <p:txBody>
          <a:bodyPr anchor="b"/>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4/16/2026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6746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7" y="548640"/>
            <a:ext cx="10653579"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59" y="6453003"/>
            <a:ext cx="3494315"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4/16/2026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3" y="6453003"/>
            <a:ext cx="2805404"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3" y="6453003"/>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7294087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 id="2147483683" r:id="rId12"/>
    <p:sldLayoutId id="2147483684" r:id="rId13"/>
  </p:sldLayoutIdLst>
  <p:hf sldNum="0" hdr="0" ftr="0" dt="0"/>
  <p:txStyles>
    <p:titleStyle>
      <a:lvl1pPr algn="l" defTabSz="914411"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4" indent="-228604" algn="l" defTabSz="914411" rtl="0" eaLnBrk="1" latinLnBrk="0" hangingPunct="1">
        <a:lnSpc>
          <a:spcPct val="120000"/>
        </a:lnSpc>
        <a:spcBef>
          <a:spcPts val="1001"/>
        </a:spcBef>
        <a:buFont typeface="Arial" panose="020B0604020202020204" pitchFamily="34" charset="0"/>
        <a:buChar char="•"/>
        <a:defRPr sz="2000" kern="1200">
          <a:solidFill>
            <a:schemeClr val="tx1"/>
          </a:solidFill>
          <a:latin typeface="+mn-lt"/>
          <a:ea typeface="+mn-ea"/>
          <a:cs typeface="+mn-cs"/>
        </a:defRPr>
      </a:lvl1pPr>
      <a:lvl2pPr marL="457206" indent="-228604" algn="l" defTabSz="914411" rtl="0" eaLnBrk="1" latinLnBrk="0" hangingPunct="1">
        <a:lnSpc>
          <a:spcPct val="120000"/>
        </a:lnSpc>
        <a:spcBef>
          <a:spcPts val="500"/>
        </a:spcBef>
        <a:buFont typeface="Arial" panose="020B0604020202020204" pitchFamily="34" charset="0"/>
        <a:buChar char="•"/>
        <a:defRPr sz="1801" kern="1200">
          <a:solidFill>
            <a:schemeClr val="tx1"/>
          </a:solidFill>
          <a:latin typeface="+mn-lt"/>
          <a:ea typeface="+mn-ea"/>
          <a:cs typeface="+mn-cs"/>
        </a:defRPr>
      </a:lvl2pPr>
      <a:lvl3pPr marL="685809" indent="-228604" algn="l" defTabSz="914411"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11" indent="-228604" algn="l" defTabSz="914411" rtl="0" eaLnBrk="1" latinLnBrk="0" hangingPunct="1">
        <a:lnSpc>
          <a:spcPct val="120000"/>
        </a:lnSpc>
        <a:spcBef>
          <a:spcPts val="500"/>
        </a:spcBef>
        <a:buFont typeface="Arial" panose="020B0604020202020204" pitchFamily="34" charset="0"/>
        <a:buChar char="•"/>
        <a:defRPr sz="1401" kern="1200">
          <a:solidFill>
            <a:schemeClr val="tx1"/>
          </a:solidFill>
          <a:latin typeface="+mn-lt"/>
          <a:ea typeface="+mn-ea"/>
          <a:cs typeface="+mn-cs"/>
        </a:defRPr>
      </a:lvl4pPr>
      <a:lvl5pPr marL="1143015" indent="-228604" algn="l" defTabSz="914411"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BC79A61-DA59-A6B8-C6ED-701B351723B0}"/>
              </a:ext>
            </a:extLst>
          </p:cNvPr>
          <p:cNvSpPr>
            <a:spLocks noGrp="1"/>
          </p:cNvSpPr>
          <p:nvPr>
            <p:ph type="title"/>
          </p:nvPr>
        </p:nvSpPr>
        <p:spPr>
          <a:xfrm>
            <a:off x="340360" y="551690"/>
            <a:ext cx="11512973" cy="1992387"/>
          </a:xfrm>
          <a:prstGeom prst="rect">
            <a:avLst/>
          </a:prstGeom>
        </p:spPr>
        <p:txBody>
          <a:bodyPr vert="horz" lIns="90000" tIns="45720" rIns="91440" bIns="45720" rtlCol="0" anchor="ctr">
            <a:noAutofit/>
          </a:bodyPr>
          <a:lstStyle/>
          <a:p>
            <a:r>
              <a:rPr lang="sv-SE" dirty="0" err="1"/>
              <a:t>Click</a:t>
            </a:r>
            <a:r>
              <a:rPr lang="sv-SE" dirty="0"/>
              <a:t> </a:t>
            </a:r>
            <a:r>
              <a:rPr lang="sv-SE" dirty="0" err="1"/>
              <a:t>here</a:t>
            </a:r>
            <a:r>
              <a:rPr lang="sv-SE" dirty="0"/>
              <a:t> to </a:t>
            </a:r>
            <a:r>
              <a:rPr lang="sv-SE" dirty="0" err="1"/>
              <a:t>add</a:t>
            </a:r>
            <a:r>
              <a:rPr lang="sv-SE" dirty="0"/>
              <a:t> </a:t>
            </a:r>
            <a:r>
              <a:rPr lang="sv-SE" dirty="0" err="1"/>
              <a:t>headline</a:t>
            </a:r>
            <a:endParaRPr lang="sv-SE" dirty="0"/>
          </a:p>
        </p:txBody>
      </p:sp>
      <p:sp>
        <p:nvSpPr>
          <p:cNvPr id="3" name="Platshållare för text 2">
            <a:extLst>
              <a:ext uri="{FF2B5EF4-FFF2-40B4-BE49-F238E27FC236}">
                <a16:creationId xmlns:a16="http://schemas.microsoft.com/office/drawing/2014/main" id="{2999EDEC-1CF8-D56F-8BA3-C30A1CFF0739}"/>
              </a:ext>
            </a:extLst>
          </p:cNvPr>
          <p:cNvSpPr>
            <a:spLocks noGrp="1"/>
          </p:cNvSpPr>
          <p:nvPr>
            <p:ph type="body" idx="1"/>
          </p:nvPr>
        </p:nvSpPr>
        <p:spPr>
          <a:xfrm>
            <a:off x="340361" y="2723466"/>
            <a:ext cx="11512973" cy="3177802"/>
          </a:xfrm>
          <a:prstGeom prst="rect">
            <a:avLst/>
          </a:prstGeom>
        </p:spPr>
        <p:txBody>
          <a:bodyPr vert="horz" lIns="90000" tIns="45720" rIns="91440" bIns="45720" rtlCol="0">
            <a:normAutofit/>
          </a:bodyPr>
          <a:lstStyle/>
          <a:p>
            <a:pPr lvl="0"/>
            <a:r>
              <a:rPr lang="sv-SE" dirty="0" err="1"/>
              <a:t>Level</a:t>
            </a:r>
            <a:r>
              <a:rPr lang="sv-SE" dirty="0"/>
              <a:t> 1</a:t>
            </a:r>
          </a:p>
          <a:p>
            <a:pPr lvl="1"/>
            <a:r>
              <a:rPr lang="sv-SE" dirty="0" err="1"/>
              <a:t>Level</a:t>
            </a:r>
            <a:r>
              <a:rPr lang="sv-SE" dirty="0"/>
              <a:t> 2</a:t>
            </a:r>
          </a:p>
          <a:p>
            <a:pPr lvl="2"/>
            <a:r>
              <a:rPr lang="sv-SE" dirty="0" err="1"/>
              <a:t>Level</a:t>
            </a:r>
            <a:r>
              <a:rPr lang="sv-SE" dirty="0"/>
              <a:t> 3</a:t>
            </a:r>
          </a:p>
          <a:p>
            <a:pPr lvl="3"/>
            <a:r>
              <a:rPr lang="sv-SE" dirty="0" err="1"/>
              <a:t>Level</a:t>
            </a:r>
            <a:r>
              <a:rPr lang="sv-SE" dirty="0"/>
              <a:t> 4</a:t>
            </a:r>
          </a:p>
          <a:p>
            <a:pPr lvl="4"/>
            <a:r>
              <a:rPr lang="sv-SE" dirty="0" err="1"/>
              <a:t>Level</a:t>
            </a:r>
            <a:r>
              <a:rPr lang="sv-SE" dirty="0"/>
              <a:t> 5</a:t>
            </a:r>
          </a:p>
        </p:txBody>
      </p:sp>
      <p:sp>
        <p:nvSpPr>
          <p:cNvPr id="4" name="Platshållare för datum 3">
            <a:extLst>
              <a:ext uri="{FF2B5EF4-FFF2-40B4-BE49-F238E27FC236}">
                <a16:creationId xmlns:a16="http://schemas.microsoft.com/office/drawing/2014/main" id="{A4570B43-FD6D-B83C-68DD-124627CF6FA4}"/>
              </a:ext>
            </a:extLst>
          </p:cNvPr>
          <p:cNvSpPr>
            <a:spLocks noGrp="1"/>
          </p:cNvSpPr>
          <p:nvPr>
            <p:ph type="dt" sz="half" idx="2"/>
          </p:nvPr>
        </p:nvSpPr>
        <p:spPr>
          <a:xfrm>
            <a:off x="8382321" y="6306310"/>
            <a:ext cx="2743200" cy="365125"/>
          </a:xfrm>
          <a:prstGeom prst="rect">
            <a:avLst/>
          </a:prstGeom>
        </p:spPr>
        <p:txBody>
          <a:bodyPr vert="horz" lIns="91440" tIns="45720" rIns="91440" bIns="45720" rtlCol="0" anchor="ctr"/>
          <a:lstStyle>
            <a:lvl1pPr algn="r">
              <a:defRPr sz="1050">
                <a:solidFill>
                  <a:srgbClr val="99D9F2"/>
                </a:solidFill>
                <a:latin typeface="Whitney Book" pitchFamily="50" charset="0"/>
              </a:defRPr>
            </a:lvl1pPr>
          </a:lstStyle>
          <a:p>
            <a:fld id="{EC751B8F-E05E-4C2F-9C90-06FFCAC16D2E}" type="datetimeFigureOut">
              <a:rPr lang="sv-SE" smtClean="0"/>
              <a:pPr/>
              <a:t>2026-04-16</a:t>
            </a:fld>
            <a:endParaRPr lang="sv-SE"/>
          </a:p>
        </p:txBody>
      </p:sp>
      <p:sp>
        <p:nvSpPr>
          <p:cNvPr id="6" name="Platshållare för bildnummer 5">
            <a:extLst>
              <a:ext uri="{FF2B5EF4-FFF2-40B4-BE49-F238E27FC236}">
                <a16:creationId xmlns:a16="http://schemas.microsoft.com/office/drawing/2014/main" id="{3E0A5FC3-FCF5-B28A-322D-4D415D2F4704}"/>
              </a:ext>
            </a:extLst>
          </p:cNvPr>
          <p:cNvSpPr>
            <a:spLocks noGrp="1"/>
          </p:cNvSpPr>
          <p:nvPr>
            <p:ph type="sldNum" sz="quarter" idx="4"/>
          </p:nvPr>
        </p:nvSpPr>
        <p:spPr>
          <a:xfrm>
            <a:off x="11427257" y="6306310"/>
            <a:ext cx="426076" cy="365125"/>
          </a:xfrm>
          <a:prstGeom prst="rect">
            <a:avLst/>
          </a:prstGeom>
        </p:spPr>
        <p:txBody>
          <a:bodyPr vert="horz" lIns="91440" tIns="45720" rIns="91440" bIns="45720" rtlCol="0" anchor="ctr"/>
          <a:lstStyle>
            <a:lvl1pPr algn="r">
              <a:defRPr sz="1050">
                <a:solidFill>
                  <a:srgbClr val="99D9F2"/>
                </a:solidFill>
                <a:latin typeface="Whitney Black" pitchFamily="50" charset="0"/>
              </a:defRPr>
            </a:lvl1pPr>
          </a:lstStyle>
          <a:p>
            <a:fld id="{3BE3A689-4B35-4622-8292-FC59F883FE9C}" type="slidenum">
              <a:rPr lang="sv-SE" smtClean="0"/>
              <a:pPr/>
              <a:t>‹#›</a:t>
            </a:fld>
            <a:endParaRPr lang="sv-SE"/>
          </a:p>
        </p:txBody>
      </p:sp>
      <p:pic>
        <p:nvPicPr>
          <p:cNvPr id="10" name="Bild 9">
            <a:extLst>
              <a:ext uri="{FF2B5EF4-FFF2-40B4-BE49-F238E27FC236}">
                <a16:creationId xmlns:a16="http://schemas.microsoft.com/office/drawing/2014/main" id="{494D6D84-7561-96D9-6EFC-ED4CCE741D4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2053" y="6305550"/>
            <a:ext cx="281992" cy="365885"/>
          </a:xfrm>
          <a:prstGeom prst="rect">
            <a:avLst/>
          </a:prstGeom>
        </p:spPr>
      </p:pic>
      <p:sp>
        <p:nvSpPr>
          <p:cNvPr id="5" name="Rektangel 4">
            <a:extLst>
              <a:ext uri="{FF2B5EF4-FFF2-40B4-BE49-F238E27FC236}">
                <a16:creationId xmlns:a16="http://schemas.microsoft.com/office/drawing/2014/main" id="{A2E548BF-D00C-3158-40B0-338461176ABB}"/>
              </a:ext>
            </a:extLst>
          </p:cNvPr>
          <p:cNvSpPr/>
          <p:nvPr userDrawn="1"/>
        </p:nvSpPr>
        <p:spPr>
          <a:xfrm>
            <a:off x="-347133" y="1549400"/>
            <a:ext cx="259351" cy="259351"/>
          </a:xfrm>
          <a:prstGeom prst="rect">
            <a:avLst/>
          </a:prstGeom>
          <a:solidFill>
            <a:srgbClr val="00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8C1B0198-EF52-C682-8BE9-1E4CA79A1985}"/>
              </a:ext>
            </a:extLst>
          </p:cNvPr>
          <p:cNvSpPr/>
          <p:nvPr userDrawn="1"/>
        </p:nvSpPr>
        <p:spPr>
          <a:xfrm>
            <a:off x="-347133" y="2012950"/>
            <a:ext cx="259351" cy="259351"/>
          </a:xfrm>
          <a:prstGeom prst="rect">
            <a:avLst/>
          </a:prstGeom>
          <a:solidFill>
            <a:srgbClr val="99D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E5700E94-A001-9AE6-B314-01AF142C7A2B}"/>
              </a:ext>
            </a:extLst>
          </p:cNvPr>
          <p:cNvSpPr/>
          <p:nvPr userDrawn="1"/>
        </p:nvSpPr>
        <p:spPr>
          <a:xfrm>
            <a:off x="-347133" y="2476500"/>
            <a:ext cx="259351" cy="259351"/>
          </a:xfrm>
          <a:prstGeom prst="rect">
            <a:avLst/>
          </a:prstGeom>
          <a:solidFill>
            <a:srgbClr val="FF6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3267016B-9C1E-6057-66C8-AE413EAA9A87}"/>
              </a:ext>
            </a:extLst>
          </p:cNvPr>
          <p:cNvSpPr txBox="1"/>
          <p:nvPr userDrawn="1"/>
        </p:nvSpPr>
        <p:spPr>
          <a:xfrm>
            <a:off x="-398962" y="1442036"/>
            <a:ext cx="363008" cy="76944"/>
          </a:xfrm>
          <a:prstGeom prst="rect">
            <a:avLst/>
          </a:prstGeom>
          <a:noFill/>
        </p:spPr>
        <p:txBody>
          <a:bodyPr wrap="square" lIns="0" tIns="0" rIns="0" bIns="0" rtlCol="0">
            <a:spAutoFit/>
          </a:bodyPr>
          <a:lstStyle/>
          <a:p>
            <a:pPr algn="ctr"/>
            <a:r>
              <a:rPr lang="sv-SE" sz="500">
                <a:solidFill>
                  <a:srgbClr val="332E30"/>
                </a:solidFill>
                <a:latin typeface="Whitney Medium" pitchFamily="50" charset="0"/>
              </a:rPr>
              <a:t>DARK BLUE</a:t>
            </a:r>
          </a:p>
        </p:txBody>
      </p:sp>
      <p:sp>
        <p:nvSpPr>
          <p:cNvPr id="12" name="textruta 11">
            <a:extLst>
              <a:ext uri="{FF2B5EF4-FFF2-40B4-BE49-F238E27FC236}">
                <a16:creationId xmlns:a16="http://schemas.microsoft.com/office/drawing/2014/main" id="{0FBA0BFC-A8BA-A1DA-DBEE-16F300757CE1}"/>
              </a:ext>
            </a:extLst>
          </p:cNvPr>
          <p:cNvSpPr txBox="1"/>
          <p:nvPr userDrawn="1"/>
        </p:nvSpPr>
        <p:spPr>
          <a:xfrm>
            <a:off x="-398962" y="1920796"/>
            <a:ext cx="363008" cy="76944"/>
          </a:xfrm>
          <a:prstGeom prst="rect">
            <a:avLst/>
          </a:prstGeom>
          <a:noFill/>
        </p:spPr>
        <p:txBody>
          <a:bodyPr wrap="square" lIns="0" tIns="0" rIns="0" bIns="0" rtlCol="0">
            <a:spAutoFit/>
          </a:bodyPr>
          <a:lstStyle/>
          <a:p>
            <a:pPr algn="ctr"/>
            <a:r>
              <a:rPr lang="sv-SE" sz="500">
                <a:solidFill>
                  <a:srgbClr val="332E30"/>
                </a:solidFill>
                <a:latin typeface="Whitney Medium" pitchFamily="50" charset="0"/>
              </a:rPr>
              <a:t>CYAN 40</a:t>
            </a:r>
          </a:p>
        </p:txBody>
      </p:sp>
      <p:sp>
        <p:nvSpPr>
          <p:cNvPr id="13" name="textruta 12">
            <a:extLst>
              <a:ext uri="{FF2B5EF4-FFF2-40B4-BE49-F238E27FC236}">
                <a16:creationId xmlns:a16="http://schemas.microsoft.com/office/drawing/2014/main" id="{9BD2517D-A91A-52AB-EA4E-D289EF4C626F}"/>
              </a:ext>
            </a:extLst>
          </p:cNvPr>
          <p:cNvSpPr txBox="1"/>
          <p:nvPr userDrawn="1"/>
        </p:nvSpPr>
        <p:spPr>
          <a:xfrm>
            <a:off x="-398962" y="2382759"/>
            <a:ext cx="363008" cy="76944"/>
          </a:xfrm>
          <a:prstGeom prst="rect">
            <a:avLst/>
          </a:prstGeom>
          <a:noFill/>
        </p:spPr>
        <p:txBody>
          <a:bodyPr wrap="square" lIns="0" tIns="0" rIns="0" bIns="0" rtlCol="0">
            <a:spAutoFit/>
          </a:bodyPr>
          <a:lstStyle/>
          <a:p>
            <a:pPr algn="ctr"/>
            <a:r>
              <a:rPr lang="sv-SE" sz="500">
                <a:solidFill>
                  <a:srgbClr val="332E30"/>
                </a:solidFill>
                <a:latin typeface="Whitney Medium" pitchFamily="50" charset="0"/>
              </a:rPr>
              <a:t>CORAL</a:t>
            </a:r>
          </a:p>
        </p:txBody>
      </p:sp>
    </p:spTree>
    <p:extLst>
      <p:ext uri="{BB962C8B-B14F-4D97-AF65-F5344CB8AC3E}">
        <p14:creationId xmlns:p14="http://schemas.microsoft.com/office/powerpoint/2010/main" val="24493146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lvl1pPr algn="l" defTabSz="914400" rtl="0" eaLnBrk="1" latinLnBrk="0" hangingPunct="1">
        <a:lnSpc>
          <a:spcPct val="90000"/>
        </a:lnSpc>
        <a:spcBef>
          <a:spcPct val="0"/>
        </a:spcBef>
        <a:buNone/>
        <a:defRPr sz="8000" kern="1200">
          <a:solidFill>
            <a:schemeClr val="tx1"/>
          </a:solidFill>
          <a:latin typeface="Whitney Black" pitchFamily="50" charset="0"/>
          <a:ea typeface="+mj-ea"/>
          <a:cs typeface="+mj-cs"/>
        </a:defRPr>
      </a:lvl1pPr>
    </p:titleStyle>
    <p:bodyStyle>
      <a:lvl1pPr marL="355600" indent="-355600" algn="l" defTabSz="914400" rtl="0" eaLnBrk="1" latinLnBrk="0" hangingPunct="1">
        <a:lnSpc>
          <a:spcPct val="90000"/>
        </a:lnSpc>
        <a:spcBef>
          <a:spcPts val="1000"/>
        </a:spcBef>
        <a:buClr>
          <a:schemeClr val="tx1"/>
        </a:buClr>
        <a:buFont typeface="Whitney Book" pitchFamily="50" charset="0"/>
        <a:buChar char="—"/>
        <a:defRPr sz="2800" kern="1200">
          <a:solidFill>
            <a:schemeClr val="tx1"/>
          </a:solidFill>
          <a:latin typeface="Whitney Book" pitchFamily="50" charset="0"/>
          <a:ea typeface="+mn-ea"/>
          <a:cs typeface="+mn-cs"/>
        </a:defRPr>
      </a:lvl1pPr>
      <a:lvl2pPr marL="808038" indent="-350838" algn="l" defTabSz="914400" rtl="0" eaLnBrk="1" latinLnBrk="0" hangingPunct="1">
        <a:lnSpc>
          <a:spcPct val="90000"/>
        </a:lnSpc>
        <a:spcBef>
          <a:spcPts val="500"/>
        </a:spcBef>
        <a:buClr>
          <a:schemeClr val="tx1"/>
        </a:buClr>
        <a:buFont typeface="Whitney Book" pitchFamily="50" charset="0"/>
        <a:buChar char="—"/>
        <a:defRPr sz="2400" kern="1200">
          <a:solidFill>
            <a:schemeClr val="tx1"/>
          </a:solidFill>
          <a:latin typeface="Whitney Book" pitchFamily="50" charset="0"/>
          <a:ea typeface="+mn-ea"/>
          <a:cs typeface="+mn-cs"/>
        </a:defRPr>
      </a:lvl2pPr>
      <a:lvl3pPr marL="1252538" indent="-338138" algn="l" defTabSz="914400" rtl="0" eaLnBrk="1" latinLnBrk="0" hangingPunct="1">
        <a:lnSpc>
          <a:spcPct val="90000"/>
        </a:lnSpc>
        <a:spcBef>
          <a:spcPts val="500"/>
        </a:spcBef>
        <a:buClr>
          <a:schemeClr val="tx1"/>
        </a:buClr>
        <a:buFont typeface="Whitney Book" pitchFamily="50" charset="0"/>
        <a:buChar char="—"/>
        <a:defRPr sz="2000" kern="1200">
          <a:solidFill>
            <a:schemeClr val="tx1"/>
          </a:solidFill>
          <a:latin typeface="Whitney Book" pitchFamily="50" charset="0"/>
          <a:ea typeface="+mn-ea"/>
          <a:cs typeface="+mn-cs"/>
        </a:defRPr>
      </a:lvl3pPr>
      <a:lvl4pPr marL="1704975" indent="-333375" algn="l" defTabSz="914400" rtl="0" eaLnBrk="1" latinLnBrk="0" hangingPunct="1">
        <a:lnSpc>
          <a:spcPct val="90000"/>
        </a:lnSpc>
        <a:spcBef>
          <a:spcPts val="500"/>
        </a:spcBef>
        <a:buClr>
          <a:schemeClr val="tx1"/>
        </a:buClr>
        <a:buFont typeface="Whitney Book" pitchFamily="50" charset="0"/>
        <a:buChar char="—"/>
        <a:defRPr sz="1800" kern="1200">
          <a:solidFill>
            <a:schemeClr val="tx1"/>
          </a:solidFill>
          <a:latin typeface="Whitney Book" pitchFamily="50" charset="0"/>
          <a:ea typeface="+mn-ea"/>
          <a:cs typeface="+mn-cs"/>
        </a:defRPr>
      </a:lvl4pPr>
      <a:lvl5pPr marL="2147888" indent="-354013" algn="l" defTabSz="914400" rtl="0" eaLnBrk="1" latinLnBrk="0" hangingPunct="1">
        <a:lnSpc>
          <a:spcPct val="90000"/>
        </a:lnSpc>
        <a:spcBef>
          <a:spcPts val="500"/>
        </a:spcBef>
        <a:buClr>
          <a:schemeClr val="tx1"/>
        </a:buClr>
        <a:buFont typeface="Whitney Book" pitchFamily="50" charset="0"/>
        <a:buChar char="—"/>
        <a:defRPr sz="1800" kern="1200">
          <a:solidFill>
            <a:schemeClr val="tx1"/>
          </a:solidFill>
          <a:latin typeface="Whitney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BC79A61-DA59-A6B8-C6ED-701B351723B0}"/>
              </a:ext>
            </a:extLst>
          </p:cNvPr>
          <p:cNvSpPr>
            <a:spLocks noGrp="1"/>
          </p:cNvSpPr>
          <p:nvPr>
            <p:ph type="title"/>
          </p:nvPr>
        </p:nvSpPr>
        <p:spPr>
          <a:xfrm>
            <a:off x="340360" y="551690"/>
            <a:ext cx="11512973" cy="1992387"/>
          </a:xfrm>
          <a:prstGeom prst="rect">
            <a:avLst/>
          </a:prstGeom>
        </p:spPr>
        <p:txBody>
          <a:bodyPr vert="horz" lIns="90000" tIns="45720" rIns="91440" bIns="45720" rtlCol="0" anchor="ctr">
            <a:noAutofit/>
          </a:bodyPr>
          <a:lstStyle/>
          <a:p>
            <a:r>
              <a:rPr lang="sv-SE" dirty="0" err="1"/>
              <a:t>Click</a:t>
            </a:r>
            <a:r>
              <a:rPr lang="sv-SE" dirty="0"/>
              <a:t> </a:t>
            </a:r>
            <a:r>
              <a:rPr lang="sv-SE" dirty="0" err="1"/>
              <a:t>here</a:t>
            </a:r>
            <a:r>
              <a:rPr lang="sv-SE" dirty="0"/>
              <a:t> to </a:t>
            </a:r>
            <a:r>
              <a:rPr lang="sv-SE" dirty="0" err="1"/>
              <a:t>add</a:t>
            </a:r>
            <a:r>
              <a:rPr lang="sv-SE" dirty="0"/>
              <a:t> </a:t>
            </a:r>
            <a:r>
              <a:rPr lang="sv-SE" dirty="0" err="1"/>
              <a:t>headline</a:t>
            </a:r>
            <a:endParaRPr lang="sv-SE" dirty="0"/>
          </a:p>
        </p:txBody>
      </p:sp>
      <p:sp>
        <p:nvSpPr>
          <p:cNvPr id="3" name="Platshållare för text 2">
            <a:extLst>
              <a:ext uri="{FF2B5EF4-FFF2-40B4-BE49-F238E27FC236}">
                <a16:creationId xmlns:a16="http://schemas.microsoft.com/office/drawing/2014/main" id="{2999EDEC-1CF8-D56F-8BA3-C30A1CFF0739}"/>
              </a:ext>
            </a:extLst>
          </p:cNvPr>
          <p:cNvSpPr>
            <a:spLocks noGrp="1"/>
          </p:cNvSpPr>
          <p:nvPr>
            <p:ph type="body" idx="1"/>
          </p:nvPr>
        </p:nvSpPr>
        <p:spPr>
          <a:xfrm>
            <a:off x="340361" y="2723465"/>
            <a:ext cx="11512973" cy="3453497"/>
          </a:xfrm>
          <a:prstGeom prst="rect">
            <a:avLst/>
          </a:prstGeom>
        </p:spPr>
        <p:txBody>
          <a:bodyPr vert="horz" lIns="90000" tIns="45720" rIns="91440" bIns="45720" rtlCol="0">
            <a:normAutofit/>
          </a:bodyPr>
          <a:lstStyle/>
          <a:p>
            <a:pPr lvl="0"/>
            <a:r>
              <a:rPr lang="sv-SE" dirty="0" err="1"/>
              <a:t>Level</a:t>
            </a:r>
            <a:r>
              <a:rPr lang="sv-SE" dirty="0"/>
              <a:t> 1</a:t>
            </a:r>
          </a:p>
          <a:p>
            <a:pPr lvl="1"/>
            <a:r>
              <a:rPr lang="sv-SE" dirty="0" err="1"/>
              <a:t>Level</a:t>
            </a:r>
            <a:r>
              <a:rPr lang="sv-SE" dirty="0"/>
              <a:t> 2</a:t>
            </a:r>
          </a:p>
          <a:p>
            <a:pPr lvl="2"/>
            <a:r>
              <a:rPr lang="sv-SE" dirty="0" err="1"/>
              <a:t>Level</a:t>
            </a:r>
            <a:r>
              <a:rPr lang="sv-SE" dirty="0"/>
              <a:t> 3</a:t>
            </a:r>
          </a:p>
          <a:p>
            <a:pPr lvl="3"/>
            <a:r>
              <a:rPr lang="sv-SE" dirty="0" err="1"/>
              <a:t>Level</a:t>
            </a:r>
            <a:r>
              <a:rPr lang="sv-SE" dirty="0"/>
              <a:t> 4</a:t>
            </a:r>
          </a:p>
          <a:p>
            <a:pPr lvl="4"/>
            <a:r>
              <a:rPr lang="sv-SE" dirty="0" err="1"/>
              <a:t>Level</a:t>
            </a:r>
            <a:r>
              <a:rPr lang="sv-SE" dirty="0"/>
              <a:t> 5</a:t>
            </a:r>
          </a:p>
        </p:txBody>
      </p:sp>
      <p:sp>
        <p:nvSpPr>
          <p:cNvPr id="4" name="Platshållare för datum 3">
            <a:extLst>
              <a:ext uri="{FF2B5EF4-FFF2-40B4-BE49-F238E27FC236}">
                <a16:creationId xmlns:a16="http://schemas.microsoft.com/office/drawing/2014/main" id="{A4570B43-FD6D-B83C-68DD-124627CF6FA4}"/>
              </a:ext>
            </a:extLst>
          </p:cNvPr>
          <p:cNvSpPr>
            <a:spLocks noGrp="1"/>
          </p:cNvSpPr>
          <p:nvPr>
            <p:ph type="dt" sz="half" idx="2"/>
          </p:nvPr>
        </p:nvSpPr>
        <p:spPr>
          <a:xfrm>
            <a:off x="8382321" y="6306310"/>
            <a:ext cx="2743200" cy="365125"/>
          </a:xfrm>
          <a:prstGeom prst="rect">
            <a:avLst/>
          </a:prstGeom>
        </p:spPr>
        <p:txBody>
          <a:bodyPr vert="horz" lIns="91440" tIns="45720" rIns="91440" bIns="45720" rtlCol="0" anchor="ctr"/>
          <a:lstStyle>
            <a:lvl1pPr algn="r">
              <a:defRPr sz="1050">
                <a:solidFill>
                  <a:srgbClr val="002D72"/>
                </a:solidFill>
                <a:latin typeface="Whitney Book" pitchFamily="50" charset="0"/>
              </a:defRPr>
            </a:lvl1pPr>
          </a:lstStyle>
          <a:p>
            <a:fld id="{EC751B8F-E05E-4C2F-9C90-06FFCAC16D2E}" type="datetimeFigureOut">
              <a:rPr lang="sv-SE" smtClean="0"/>
              <a:pPr/>
              <a:t>2026-04-16</a:t>
            </a:fld>
            <a:endParaRPr lang="sv-SE"/>
          </a:p>
        </p:txBody>
      </p:sp>
      <p:sp>
        <p:nvSpPr>
          <p:cNvPr id="6" name="Platshållare för bildnummer 5">
            <a:extLst>
              <a:ext uri="{FF2B5EF4-FFF2-40B4-BE49-F238E27FC236}">
                <a16:creationId xmlns:a16="http://schemas.microsoft.com/office/drawing/2014/main" id="{3E0A5FC3-FCF5-B28A-322D-4D415D2F4704}"/>
              </a:ext>
            </a:extLst>
          </p:cNvPr>
          <p:cNvSpPr>
            <a:spLocks noGrp="1"/>
          </p:cNvSpPr>
          <p:nvPr>
            <p:ph type="sldNum" sz="quarter" idx="4"/>
          </p:nvPr>
        </p:nvSpPr>
        <p:spPr>
          <a:xfrm>
            <a:off x="11425564" y="6306310"/>
            <a:ext cx="426076" cy="365125"/>
          </a:xfrm>
          <a:prstGeom prst="rect">
            <a:avLst/>
          </a:prstGeom>
        </p:spPr>
        <p:txBody>
          <a:bodyPr vert="horz" lIns="91440" tIns="45720" rIns="91440" bIns="45720" rtlCol="0" anchor="ctr"/>
          <a:lstStyle>
            <a:lvl1pPr algn="r">
              <a:defRPr sz="1050">
                <a:solidFill>
                  <a:srgbClr val="002D72"/>
                </a:solidFill>
                <a:latin typeface="Whitney Black" pitchFamily="50" charset="0"/>
              </a:defRPr>
            </a:lvl1pPr>
          </a:lstStyle>
          <a:p>
            <a:fld id="{3BE3A689-4B35-4622-8292-FC59F883FE9C}" type="slidenum">
              <a:rPr lang="sv-SE" smtClean="0"/>
              <a:pPr/>
              <a:t>‹#›</a:t>
            </a:fld>
            <a:endParaRPr lang="sv-SE"/>
          </a:p>
        </p:txBody>
      </p:sp>
      <p:pic>
        <p:nvPicPr>
          <p:cNvPr id="10" name="Bild 9">
            <a:extLst>
              <a:ext uri="{FF2B5EF4-FFF2-40B4-BE49-F238E27FC236}">
                <a16:creationId xmlns:a16="http://schemas.microsoft.com/office/drawing/2014/main" id="{1B31EBAD-17D6-18E5-F58D-E0D873A4328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053" y="6305550"/>
            <a:ext cx="281992" cy="365885"/>
          </a:xfrm>
          <a:prstGeom prst="rect">
            <a:avLst/>
          </a:prstGeom>
        </p:spPr>
      </p:pic>
      <p:sp>
        <p:nvSpPr>
          <p:cNvPr id="5" name="Rektangel 4">
            <a:extLst>
              <a:ext uri="{FF2B5EF4-FFF2-40B4-BE49-F238E27FC236}">
                <a16:creationId xmlns:a16="http://schemas.microsoft.com/office/drawing/2014/main" id="{FCB2FC60-2FE9-94C6-A4B4-2EC5295FE6B5}"/>
              </a:ext>
            </a:extLst>
          </p:cNvPr>
          <p:cNvSpPr/>
          <p:nvPr userDrawn="1"/>
        </p:nvSpPr>
        <p:spPr>
          <a:xfrm>
            <a:off x="-347133" y="1549400"/>
            <a:ext cx="259351" cy="259351"/>
          </a:xfrm>
          <a:prstGeom prst="rect">
            <a:avLst/>
          </a:prstGeom>
          <a:solidFill>
            <a:srgbClr val="CCEC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1449020F-8A68-ADCF-775E-C0053231D918}"/>
              </a:ext>
            </a:extLst>
          </p:cNvPr>
          <p:cNvSpPr/>
          <p:nvPr userDrawn="1"/>
        </p:nvSpPr>
        <p:spPr>
          <a:xfrm>
            <a:off x="-347133" y="2012950"/>
            <a:ext cx="259351" cy="259351"/>
          </a:xfrm>
          <a:prstGeom prst="rect">
            <a:avLst/>
          </a:prstGeom>
          <a:solidFill>
            <a:srgbClr val="002D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02056C8D-6CD5-812E-F6E4-2C541F8A9CC2}"/>
              </a:ext>
            </a:extLst>
          </p:cNvPr>
          <p:cNvSpPr txBox="1"/>
          <p:nvPr userDrawn="1"/>
        </p:nvSpPr>
        <p:spPr>
          <a:xfrm>
            <a:off x="-398962" y="1442036"/>
            <a:ext cx="363008" cy="76944"/>
          </a:xfrm>
          <a:prstGeom prst="rect">
            <a:avLst/>
          </a:prstGeom>
          <a:noFill/>
        </p:spPr>
        <p:txBody>
          <a:bodyPr wrap="square" lIns="0" tIns="0" rIns="0" bIns="0" rtlCol="0">
            <a:spAutoFit/>
          </a:bodyPr>
          <a:lstStyle/>
          <a:p>
            <a:pPr algn="ctr"/>
            <a:r>
              <a:rPr lang="sv-SE" sz="500">
                <a:solidFill>
                  <a:srgbClr val="332E30"/>
                </a:solidFill>
                <a:latin typeface="Whitney Medium" pitchFamily="50" charset="0"/>
              </a:rPr>
              <a:t>CYAN 20</a:t>
            </a:r>
          </a:p>
        </p:txBody>
      </p:sp>
      <p:sp>
        <p:nvSpPr>
          <p:cNvPr id="9" name="textruta 8">
            <a:extLst>
              <a:ext uri="{FF2B5EF4-FFF2-40B4-BE49-F238E27FC236}">
                <a16:creationId xmlns:a16="http://schemas.microsoft.com/office/drawing/2014/main" id="{AA40B6CB-F85A-7063-4A0D-D56A0BADB6A6}"/>
              </a:ext>
            </a:extLst>
          </p:cNvPr>
          <p:cNvSpPr txBox="1"/>
          <p:nvPr userDrawn="1"/>
        </p:nvSpPr>
        <p:spPr>
          <a:xfrm>
            <a:off x="-398962" y="1920796"/>
            <a:ext cx="363008" cy="76944"/>
          </a:xfrm>
          <a:prstGeom prst="rect">
            <a:avLst/>
          </a:prstGeom>
          <a:noFill/>
        </p:spPr>
        <p:txBody>
          <a:bodyPr wrap="square" lIns="0" tIns="0" rIns="0" bIns="0" rtlCol="0">
            <a:spAutoFit/>
          </a:bodyPr>
          <a:lstStyle/>
          <a:p>
            <a:pPr algn="ctr"/>
            <a:r>
              <a:rPr lang="sv-SE" sz="500">
                <a:solidFill>
                  <a:srgbClr val="332E30"/>
                </a:solidFill>
                <a:latin typeface="Whitney Medium" pitchFamily="50" charset="0"/>
              </a:rPr>
              <a:t>BLUE</a:t>
            </a:r>
          </a:p>
        </p:txBody>
      </p:sp>
    </p:spTree>
    <p:extLst>
      <p:ext uri="{BB962C8B-B14F-4D97-AF65-F5344CB8AC3E}">
        <p14:creationId xmlns:p14="http://schemas.microsoft.com/office/powerpoint/2010/main" val="3345254626"/>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8000" kern="1200">
          <a:solidFill>
            <a:srgbClr val="002D72"/>
          </a:solidFill>
          <a:latin typeface="Whitney Black" pitchFamily="50" charset="0"/>
          <a:ea typeface="+mj-ea"/>
          <a:cs typeface="+mj-cs"/>
        </a:defRPr>
      </a:lvl1pPr>
    </p:titleStyle>
    <p:bodyStyle>
      <a:lvl1pPr marL="355600" indent="-355600" algn="l" defTabSz="914400" rtl="0" eaLnBrk="1" latinLnBrk="0" hangingPunct="1">
        <a:lnSpc>
          <a:spcPct val="90000"/>
        </a:lnSpc>
        <a:spcBef>
          <a:spcPts val="1000"/>
        </a:spcBef>
        <a:buClr>
          <a:srgbClr val="002D72"/>
        </a:buClr>
        <a:buFont typeface="Whitney Book" pitchFamily="50" charset="0"/>
        <a:buChar char="—"/>
        <a:defRPr sz="2800" kern="1200">
          <a:solidFill>
            <a:srgbClr val="002D72"/>
          </a:solidFill>
          <a:latin typeface="Whitney Book" pitchFamily="50" charset="0"/>
          <a:ea typeface="+mn-ea"/>
          <a:cs typeface="+mn-cs"/>
        </a:defRPr>
      </a:lvl1pPr>
      <a:lvl2pPr marL="808038" indent="-350838" algn="l" defTabSz="914400" rtl="0" eaLnBrk="1" latinLnBrk="0" hangingPunct="1">
        <a:lnSpc>
          <a:spcPct val="90000"/>
        </a:lnSpc>
        <a:spcBef>
          <a:spcPts val="500"/>
        </a:spcBef>
        <a:buClr>
          <a:srgbClr val="002D72"/>
        </a:buClr>
        <a:buFont typeface="Whitney Book" pitchFamily="50" charset="0"/>
        <a:buChar char="—"/>
        <a:defRPr sz="2400" kern="1200">
          <a:solidFill>
            <a:srgbClr val="002D72"/>
          </a:solidFill>
          <a:latin typeface="Whitney Book" pitchFamily="50" charset="0"/>
          <a:ea typeface="+mn-ea"/>
          <a:cs typeface="+mn-cs"/>
        </a:defRPr>
      </a:lvl2pPr>
      <a:lvl3pPr marL="1252538" indent="-338138" algn="l" defTabSz="914400" rtl="0" eaLnBrk="1" latinLnBrk="0" hangingPunct="1">
        <a:lnSpc>
          <a:spcPct val="90000"/>
        </a:lnSpc>
        <a:spcBef>
          <a:spcPts val="500"/>
        </a:spcBef>
        <a:buClr>
          <a:srgbClr val="002D72"/>
        </a:buClr>
        <a:buFont typeface="Whitney Book" pitchFamily="50" charset="0"/>
        <a:buChar char="—"/>
        <a:defRPr sz="2000" kern="1200">
          <a:solidFill>
            <a:srgbClr val="002D72"/>
          </a:solidFill>
          <a:latin typeface="Whitney Book" pitchFamily="50" charset="0"/>
          <a:ea typeface="+mn-ea"/>
          <a:cs typeface="+mn-cs"/>
        </a:defRPr>
      </a:lvl3pPr>
      <a:lvl4pPr marL="1704975" indent="-333375"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4pPr>
      <a:lvl5pPr marL="2147888" indent="-354013"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B4FBBE-C44B-44F7-86DE-4EB25D8ECCD9}" type="datetimeFigureOut">
              <a:rPr lang="en-GB" smtClean="0"/>
              <a:t>16/04/2026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392383-D375-48F2-B3EB-6A051720A49A}" type="slidenum">
              <a:rPr lang="en-GB" smtClean="0"/>
              <a:t>‹#›</a:t>
            </a:fld>
            <a:endParaRPr lang="en-GB"/>
          </a:p>
        </p:txBody>
      </p:sp>
    </p:spTree>
    <p:extLst>
      <p:ext uri="{BB962C8B-B14F-4D97-AF65-F5344CB8AC3E}">
        <p14:creationId xmlns:p14="http://schemas.microsoft.com/office/powerpoint/2010/main" val="1464929491"/>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3363FE-130B-E5A9-BF3F-CCE62E498A19}"/>
              </a:ext>
            </a:extLst>
          </p:cNvPr>
          <p:cNvSpPr>
            <a:spLocks noGrp="1"/>
          </p:cNvSpPr>
          <p:nvPr>
            <p:ph type="title"/>
          </p:nvPr>
        </p:nvSpPr>
        <p:spPr>
          <a:xfrm>
            <a:off x="838200" y="365125"/>
            <a:ext cx="856765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C1824B-F43D-26D7-0197-0E64617A1F11}"/>
              </a:ext>
            </a:extLst>
          </p:cNvPr>
          <p:cNvSpPr>
            <a:spLocks noGrp="1"/>
          </p:cNvSpPr>
          <p:nvPr>
            <p:ph type="body" idx="1"/>
          </p:nvPr>
        </p:nvSpPr>
        <p:spPr>
          <a:xfrm>
            <a:off x="838200" y="1825625"/>
            <a:ext cx="856765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D6CAC8F-B584-3DFD-8AEF-AF4E23144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971FB5-BA9B-4D91-A557-FBF8ACB67C6A}" type="datetime1">
              <a:rPr lang="en-GB" smtClean="0"/>
              <a:t>16/04/2026</a:t>
            </a:fld>
            <a:endParaRPr lang="en-GB"/>
          </a:p>
        </p:txBody>
      </p:sp>
      <p:sp>
        <p:nvSpPr>
          <p:cNvPr id="5" name="Footer Placeholder 4">
            <a:extLst>
              <a:ext uri="{FF2B5EF4-FFF2-40B4-BE49-F238E27FC236}">
                <a16:creationId xmlns:a16="http://schemas.microsoft.com/office/drawing/2014/main" id="{AF65823E-2B04-73F1-B2C9-70F21EE898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C348007-C757-F16C-FDB9-21888A18E339}"/>
              </a:ext>
            </a:extLst>
          </p:cNvPr>
          <p:cNvSpPr>
            <a:spLocks noGrp="1"/>
          </p:cNvSpPr>
          <p:nvPr>
            <p:ph type="sldNum" sz="quarter" idx="4"/>
          </p:nvPr>
        </p:nvSpPr>
        <p:spPr>
          <a:xfrm>
            <a:off x="8610600" y="6356350"/>
            <a:ext cx="795257"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A63DAA-4A5C-4447-BCFF-4EC3DEE72CD5}" type="slidenum">
              <a:rPr lang="en-GB" smtClean="0"/>
              <a:t>‹#›</a:t>
            </a:fld>
            <a:endParaRPr lang="en-GB"/>
          </a:p>
        </p:txBody>
      </p:sp>
      <p:sp>
        <p:nvSpPr>
          <p:cNvPr id="18" name="Rectangle 17">
            <a:extLst>
              <a:ext uri="{FF2B5EF4-FFF2-40B4-BE49-F238E27FC236}">
                <a16:creationId xmlns:a16="http://schemas.microsoft.com/office/drawing/2014/main" id="{DBF5FE80-4DDB-BC03-4CC9-62584BA93230}"/>
              </a:ext>
            </a:extLst>
          </p:cNvPr>
          <p:cNvSpPr>
            <a:spLocks/>
          </p:cNvSpPr>
          <p:nvPr/>
        </p:nvSpPr>
        <p:spPr>
          <a:xfrm>
            <a:off x="9917723" y="0"/>
            <a:ext cx="2274277" cy="6858000"/>
          </a:xfrm>
          <a:prstGeom prst="rect">
            <a:avLst/>
          </a:prstGeom>
          <a:solidFill>
            <a:srgbClr val="061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A59DBA1-4924-162C-794B-17F08BF92B05}"/>
              </a:ext>
            </a:extLst>
          </p:cNvPr>
          <p:cNvSpPr>
            <a:spLocks/>
          </p:cNvSpPr>
          <p:nvPr/>
        </p:nvSpPr>
        <p:spPr>
          <a:xfrm>
            <a:off x="0" y="0"/>
            <a:ext cx="326335" cy="6858000"/>
          </a:xfrm>
          <a:prstGeom prst="rect">
            <a:avLst/>
          </a:prstGeom>
          <a:solidFill>
            <a:srgbClr val="061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ESTATE PLANNING&#10;&#10;AI-generated content may be incorrect.">
            <a:extLst>
              <a:ext uri="{FF2B5EF4-FFF2-40B4-BE49-F238E27FC236}">
                <a16:creationId xmlns:a16="http://schemas.microsoft.com/office/drawing/2014/main" id="{13D40180-0E8B-453B-A54A-1840E73CD5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88801" y="3681816"/>
            <a:ext cx="2332115" cy="913233"/>
          </a:xfrm>
          <a:prstGeom prst="rect">
            <a:avLst/>
          </a:prstGeom>
        </p:spPr>
      </p:pic>
      <p:pic>
        <p:nvPicPr>
          <p:cNvPr id="1026" name="Picture 2" descr="Cheetham Jackson | Independent Financial Advisers">
            <a:extLst>
              <a:ext uri="{FF2B5EF4-FFF2-40B4-BE49-F238E27FC236}">
                <a16:creationId xmlns:a16="http://schemas.microsoft.com/office/drawing/2014/main" id="{6960BBEE-4E4A-6C5F-584B-10C305F8BAE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183319" y="5294985"/>
            <a:ext cx="1743075" cy="13620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8CCA905-EAF0-8ECA-7D87-A05D0806EED9}"/>
              </a:ext>
            </a:extLst>
          </p:cNvPr>
          <p:cNvSpPr txBox="1"/>
          <p:nvPr userDrawn="1"/>
        </p:nvSpPr>
        <p:spPr>
          <a:xfrm>
            <a:off x="10655186" y="4595049"/>
            <a:ext cx="799343" cy="523220"/>
          </a:xfrm>
          <a:prstGeom prst="rect">
            <a:avLst/>
          </a:prstGeom>
          <a:noFill/>
        </p:spPr>
        <p:txBody>
          <a:bodyPr wrap="square" rtlCol="0">
            <a:spAutoFit/>
          </a:bodyPr>
          <a:lstStyle/>
          <a:p>
            <a:pPr algn="ctr"/>
            <a:r>
              <a:rPr lang="en-GB" sz="2800" dirty="0">
                <a:solidFill>
                  <a:schemeClr val="bg1"/>
                </a:solidFill>
              </a:rPr>
              <a:t>&amp;</a:t>
            </a:r>
            <a:endParaRPr lang="en-GB" dirty="0">
              <a:solidFill>
                <a:schemeClr val="bg1"/>
              </a:solidFill>
            </a:endParaRPr>
          </a:p>
        </p:txBody>
      </p:sp>
    </p:spTree>
    <p:extLst>
      <p:ext uri="{BB962C8B-B14F-4D97-AF65-F5344CB8AC3E}">
        <p14:creationId xmlns:p14="http://schemas.microsoft.com/office/powerpoint/2010/main" val="4259455695"/>
      </p:ext>
    </p:extLst>
  </p:cSld>
  <p:clrMap bg1="lt1" tx1="dk1" bg2="lt2" tx2="dk2" accent1="accent1" accent2="accent2" accent3="accent3" accent4="accent4" accent5="accent5" accent6="accent6" hlink="hlink" folHlink="folHlink"/>
  <p:sldLayoutIdLst>
    <p:sldLayoutId id="2147483690" r:id="rId1"/>
    <p:sldLayoutId id="214748369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
          <p:cNvSpPr/>
          <p:nvPr/>
        </p:nvSpPr>
        <p:spPr>
          <a:xfrm>
            <a:off x="2" y="6049153"/>
            <a:ext cx="12197496" cy="806263"/>
          </a:xfrm>
          <a:custGeom>
            <a:avLst/>
            <a:gdLst>
              <a:gd name="connsiteX0" fmla="*/ 0 w 10691813"/>
              <a:gd name="connsiteY0" fmla="*/ 0 h 780806"/>
              <a:gd name="connsiteX1" fmla="*/ 10691813 w 10691813"/>
              <a:gd name="connsiteY1" fmla="*/ 0 h 780806"/>
              <a:gd name="connsiteX2" fmla="*/ 10691813 w 10691813"/>
              <a:gd name="connsiteY2" fmla="*/ 780806 h 780806"/>
              <a:gd name="connsiteX3" fmla="*/ 0 w 10691813"/>
              <a:gd name="connsiteY3" fmla="*/ 780806 h 780806"/>
              <a:gd name="connsiteX4" fmla="*/ 0 w 10691813"/>
              <a:gd name="connsiteY4" fmla="*/ 0 h 780806"/>
              <a:gd name="connsiteX0" fmla="*/ 0 w 10691813"/>
              <a:gd name="connsiteY0" fmla="*/ 545123 h 780806"/>
              <a:gd name="connsiteX1" fmla="*/ 10691813 w 10691813"/>
              <a:gd name="connsiteY1" fmla="*/ 0 h 780806"/>
              <a:gd name="connsiteX2" fmla="*/ 10691813 w 10691813"/>
              <a:gd name="connsiteY2" fmla="*/ 780806 h 780806"/>
              <a:gd name="connsiteX3" fmla="*/ 0 w 10691813"/>
              <a:gd name="connsiteY3" fmla="*/ 780806 h 780806"/>
              <a:gd name="connsiteX4" fmla="*/ 0 w 10691813"/>
              <a:gd name="connsiteY4" fmla="*/ 545123 h 780806"/>
              <a:gd name="connsiteX0" fmla="*/ 8792 w 10691813"/>
              <a:gd name="connsiteY0" fmla="*/ 439615 h 780806"/>
              <a:gd name="connsiteX1" fmla="*/ 10691813 w 10691813"/>
              <a:gd name="connsiteY1" fmla="*/ 0 h 780806"/>
              <a:gd name="connsiteX2" fmla="*/ 10691813 w 10691813"/>
              <a:gd name="connsiteY2" fmla="*/ 780806 h 780806"/>
              <a:gd name="connsiteX3" fmla="*/ 0 w 10691813"/>
              <a:gd name="connsiteY3" fmla="*/ 780806 h 780806"/>
              <a:gd name="connsiteX4" fmla="*/ 8792 w 10691813"/>
              <a:gd name="connsiteY4" fmla="*/ 439615 h 780806"/>
              <a:gd name="connsiteX0" fmla="*/ 3979 w 10691813"/>
              <a:gd name="connsiteY0" fmla="*/ 429990 h 780806"/>
              <a:gd name="connsiteX1" fmla="*/ 10691813 w 10691813"/>
              <a:gd name="connsiteY1" fmla="*/ 0 h 780806"/>
              <a:gd name="connsiteX2" fmla="*/ 10691813 w 10691813"/>
              <a:gd name="connsiteY2" fmla="*/ 780806 h 780806"/>
              <a:gd name="connsiteX3" fmla="*/ 0 w 10691813"/>
              <a:gd name="connsiteY3" fmla="*/ 780806 h 780806"/>
              <a:gd name="connsiteX4" fmla="*/ 3979 w 10691813"/>
              <a:gd name="connsiteY4" fmla="*/ 429990 h 780806"/>
              <a:gd name="connsiteX0" fmla="*/ 306 w 10692953"/>
              <a:gd name="connsiteY0" fmla="*/ 434802 h 780806"/>
              <a:gd name="connsiteX1" fmla="*/ 10692953 w 10692953"/>
              <a:gd name="connsiteY1" fmla="*/ 0 h 780806"/>
              <a:gd name="connsiteX2" fmla="*/ 10692953 w 10692953"/>
              <a:gd name="connsiteY2" fmla="*/ 780806 h 780806"/>
              <a:gd name="connsiteX3" fmla="*/ 1140 w 10692953"/>
              <a:gd name="connsiteY3" fmla="*/ 780806 h 780806"/>
              <a:gd name="connsiteX4" fmla="*/ 306 w 10692953"/>
              <a:gd name="connsiteY4" fmla="*/ 434802 h 780806"/>
              <a:gd name="connsiteX0" fmla="*/ 306 w 10692953"/>
              <a:gd name="connsiteY0" fmla="*/ 434802 h 780806"/>
              <a:gd name="connsiteX1" fmla="*/ 10692953 w 10692953"/>
              <a:gd name="connsiteY1" fmla="*/ 0 h 780806"/>
              <a:gd name="connsiteX2" fmla="*/ 10692953 w 10692953"/>
              <a:gd name="connsiteY2" fmla="*/ 780806 h 780806"/>
              <a:gd name="connsiteX3" fmla="*/ 1140 w 10692953"/>
              <a:gd name="connsiteY3" fmla="*/ 780806 h 780806"/>
              <a:gd name="connsiteX4" fmla="*/ 306 w 10692953"/>
              <a:gd name="connsiteY4" fmla="*/ 434802 h 780806"/>
              <a:gd name="connsiteX0" fmla="*/ 306 w 10692953"/>
              <a:gd name="connsiteY0" fmla="*/ 336377 h 780806"/>
              <a:gd name="connsiteX1" fmla="*/ 10692953 w 10692953"/>
              <a:gd name="connsiteY1" fmla="*/ 0 h 780806"/>
              <a:gd name="connsiteX2" fmla="*/ 10692953 w 10692953"/>
              <a:gd name="connsiteY2" fmla="*/ 780806 h 780806"/>
              <a:gd name="connsiteX3" fmla="*/ 1140 w 10692953"/>
              <a:gd name="connsiteY3" fmla="*/ 780806 h 780806"/>
              <a:gd name="connsiteX4" fmla="*/ 306 w 10692953"/>
              <a:gd name="connsiteY4" fmla="*/ 336377 h 780806"/>
              <a:gd name="connsiteX0" fmla="*/ 306 w 10692953"/>
              <a:gd name="connsiteY0" fmla="*/ 444327 h 888756"/>
              <a:gd name="connsiteX1" fmla="*/ 10689779 w 10692953"/>
              <a:gd name="connsiteY1" fmla="*/ 0 h 888756"/>
              <a:gd name="connsiteX2" fmla="*/ 10692953 w 10692953"/>
              <a:gd name="connsiteY2" fmla="*/ 888756 h 888756"/>
              <a:gd name="connsiteX3" fmla="*/ 1140 w 10692953"/>
              <a:gd name="connsiteY3" fmla="*/ 888756 h 888756"/>
              <a:gd name="connsiteX4" fmla="*/ 306 w 10692953"/>
              <a:gd name="connsiteY4" fmla="*/ 444327 h 888756"/>
              <a:gd name="connsiteX0" fmla="*/ 306 w 10692953"/>
              <a:gd name="connsiteY0" fmla="*/ 404134 h 888756"/>
              <a:gd name="connsiteX1" fmla="*/ 10689779 w 10692953"/>
              <a:gd name="connsiteY1" fmla="*/ 0 h 888756"/>
              <a:gd name="connsiteX2" fmla="*/ 10692953 w 10692953"/>
              <a:gd name="connsiteY2" fmla="*/ 888756 h 888756"/>
              <a:gd name="connsiteX3" fmla="*/ 1140 w 10692953"/>
              <a:gd name="connsiteY3" fmla="*/ 888756 h 888756"/>
              <a:gd name="connsiteX4" fmla="*/ 306 w 10692953"/>
              <a:gd name="connsiteY4" fmla="*/ 404134 h 88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953" h="888756">
                <a:moveTo>
                  <a:pt x="306" y="404134"/>
                </a:moveTo>
                <a:lnTo>
                  <a:pt x="10689779" y="0"/>
                </a:lnTo>
                <a:lnTo>
                  <a:pt x="10692953" y="888756"/>
                </a:lnTo>
                <a:lnTo>
                  <a:pt x="1140" y="888756"/>
                </a:lnTo>
                <a:cubicBezTo>
                  <a:pt x="2466" y="771817"/>
                  <a:pt x="-1020" y="448884"/>
                  <a:pt x="306" y="4041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endParaRPr lang="en-US" sz="1539" dirty="0">
              <a:solidFill>
                <a:prstClr val="white"/>
              </a:solidFill>
            </a:endParaRPr>
          </a:p>
        </p:txBody>
      </p:sp>
      <p:sp>
        <p:nvSpPr>
          <p:cNvPr id="13" name="Rectangle 2"/>
          <p:cNvSpPr/>
          <p:nvPr/>
        </p:nvSpPr>
        <p:spPr>
          <a:xfrm>
            <a:off x="2" y="6052035"/>
            <a:ext cx="12197496" cy="805967"/>
          </a:xfrm>
          <a:custGeom>
            <a:avLst/>
            <a:gdLst>
              <a:gd name="connsiteX0" fmla="*/ 0 w 10691814"/>
              <a:gd name="connsiteY0" fmla="*/ 0 h 780479"/>
              <a:gd name="connsiteX1" fmla="*/ 10691814 w 10691814"/>
              <a:gd name="connsiteY1" fmla="*/ 0 h 780479"/>
              <a:gd name="connsiteX2" fmla="*/ 10691814 w 10691814"/>
              <a:gd name="connsiteY2" fmla="*/ 780479 h 780479"/>
              <a:gd name="connsiteX3" fmla="*/ 0 w 10691814"/>
              <a:gd name="connsiteY3" fmla="*/ 780479 h 780479"/>
              <a:gd name="connsiteX4" fmla="*/ 0 w 10691814"/>
              <a:gd name="connsiteY4" fmla="*/ 0 h 780479"/>
              <a:gd name="connsiteX0" fmla="*/ 0 w 10696627"/>
              <a:gd name="connsiteY0" fmla="*/ 606391 h 780479"/>
              <a:gd name="connsiteX1" fmla="*/ 10696627 w 10696627"/>
              <a:gd name="connsiteY1" fmla="*/ 0 h 780479"/>
              <a:gd name="connsiteX2" fmla="*/ 10696627 w 10696627"/>
              <a:gd name="connsiteY2" fmla="*/ 780479 h 780479"/>
              <a:gd name="connsiteX3" fmla="*/ 4813 w 10696627"/>
              <a:gd name="connsiteY3" fmla="*/ 780479 h 780479"/>
              <a:gd name="connsiteX4" fmla="*/ 0 w 10696627"/>
              <a:gd name="connsiteY4" fmla="*/ 606391 h 780479"/>
              <a:gd name="connsiteX0" fmla="*/ 4812 w 10691814"/>
              <a:gd name="connsiteY0" fmla="*/ 582328 h 780479"/>
              <a:gd name="connsiteX1" fmla="*/ 10691814 w 10691814"/>
              <a:gd name="connsiteY1" fmla="*/ 0 h 780479"/>
              <a:gd name="connsiteX2" fmla="*/ 10691814 w 10691814"/>
              <a:gd name="connsiteY2" fmla="*/ 780479 h 780479"/>
              <a:gd name="connsiteX3" fmla="*/ 0 w 10691814"/>
              <a:gd name="connsiteY3" fmla="*/ 780479 h 780479"/>
              <a:gd name="connsiteX4" fmla="*/ 4812 w 10691814"/>
              <a:gd name="connsiteY4" fmla="*/ 582328 h 780479"/>
              <a:gd name="connsiteX0" fmla="*/ 0 w 10701440"/>
              <a:gd name="connsiteY0" fmla="*/ 582328 h 780479"/>
              <a:gd name="connsiteX1" fmla="*/ 10701440 w 10701440"/>
              <a:gd name="connsiteY1" fmla="*/ 0 h 780479"/>
              <a:gd name="connsiteX2" fmla="*/ 10701440 w 10701440"/>
              <a:gd name="connsiteY2" fmla="*/ 780479 h 780479"/>
              <a:gd name="connsiteX3" fmla="*/ 9626 w 10701440"/>
              <a:gd name="connsiteY3" fmla="*/ 780479 h 780479"/>
              <a:gd name="connsiteX4" fmla="*/ 0 w 10701440"/>
              <a:gd name="connsiteY4" fmla="*/ 582328 h 780479"/>
              <a:gd name="connsiteX0" fmla="*/ 0 w 10696627"/>
              <a:gd name="connsiteY0" fmla="*/ 582328 h 780479"/>
              <a:gd name="connsiteX1" fmla="*/ 10696627 w 10696627"/>
              <a:gd name="connsiteY1" fmla="*/ 0 h 780479"/>
              <a:gd name="connsiteX2" fmla="*/ 10696627 w 10696627"/>
              <a:gd name="connsiteY2" fmla="*/ 780479 h 780479"/>
              <a:gd name="connsiteX3" fmla="*/ 4813 w 10696627"/>
              <a:gd name="connsiteY3" fmla="*/ 780479 h 780479"/>
              <a:gd name="connsiteX4" fmla="*/ 0 w 10696627"/>
              <a:gd name="connsiteY4" fmla="*/ 582328 h 780479"/>
              <a:gd name="connsiteX0" fmla="*/ 0 w 10696627"/>
              <a:gd name="connsiteY0" fmla="*/ 690278 h 888429"/>
              <a:gd name="connsiteX1" fmla="*/ 10693452 w 10696627"/>
              <a:gd name="connsiteY1" fmla="*/ 0 h 888429"/>
              <a:gd name="connsiteX2" fmla="*/ 10696627 w 10696627"/>
              <a:gd name="connsiteY2" fmla="*/ 888429 h 888429"/>
              <a:gd name="connsiteX3" fmla="*/ 4813 w 10696627"/>
              <a:gd name="connsiteY3" fmla="*/ 888429 h 888429"/>
              <a:gd name="connsiteX4" fmla="*/ 0 w 10696627"/>
              <a:gd name="connsiteY4" fmla="*/ 690278 h 888429"/>
              <a:gd name="connsiteX0" fmla="*/ 0 w 10696627"/>
              <a:gd name="connsiteY0" fmla="*/ 531528 h 888429"/>
              <a:gd name="connsiteX1" fmla="*/ 10693452 w 10696627"/>
              <a:gd name="connsiteY1" fmla="*/ 0 h 888429"/>
              <a:gd name="connsiteX2" fmla="*/ 10696627 w 10696627"/>
              <a:gd name="connsiteY2" fmla="*/ 888429 h 888429"/>
              <a:gd name="connsiteX3" fmla="*/ 4813 w 10696627"/>
              <a:gd name="connsiteY3" fmla="*/ 888429 h 888429"/>
              <a:gd name="connsiteX4" fmla="*/ 0 w 10696627"/>
              <a:gd name="connsiteY4" fmla="*/ 531528 h 8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6627" h="888429">
                <a:moveTo>
                  <a:pt x="0" y="531528"/>
                </a:moveTo>
                <a:lnTo>
                  <a:pt x="10693452" y="0"/>
                </a:lnTo>
                <a:cubicBezTo>
                  <a:pt x="10694510" y="296143"/>
                  <a:pt x="10695569" y="592286"/>
                  <a:pt x="10696627" y="888429"/>
                </a:cubicBezTo>
                <a:lnTo>
                  <a:pt x="4813" y="888429"/>
                </a:lnTo>
                <a:cubicBezTo>
                  <a:pt x="3209" y="769462"/>
                  <a:pt x="1604" y="650495"/>
                  <a:pt x="0" y="531528"/>
                </a:cubicBezTo>
                <a:close/>
              </a:path>
            </a:pathLst>
          </a:cu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endParaRPr lang="en-US" sz="1539" dirty="0">
              <a:solidFill>
                <a:prstClr val="white"/>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14163" y="6302104"/>
            <a:ext cx="1128141" cy="356633"/>
          </a:xfrm>
          <a:prstGeom prst="rect">
            <a:avLst/>
          </a:prstGeom>
        </p:spPr>
      </p:pic>
      <p:sp>
        <p:nvSpPr>
          <p:cNvPr id="9" name="Slide Number Placeholder 5"/>
          <p:cNvSpPr txBox="1">
            <a:spLocks/>
          </p:cNvSpPr>
          <p:nvPr/>
        </p:nvSpPr>
        <p:spPr>
          <a:xfrm>
            <a:off x="325134" y="6539676"/>
            <a:ext cx="817768" cy="248829"/>
          </a:xfrm>
          <a:prstGeom prst="rect">
            <a:avLst/>
          </a:prstGeom>
        </p:spPr>
        <p:txBody>
          <a:bodyPr vert="horz" lIns="78203" tIns="39101" rIns="78203" bIns="39101" rtlCol="0" anchor="ctr"/>
          <a:lstStyle>
            <a:defPPr>
              <a:defRPr lang="en-US"/>
            </a:defPPr>
            <a:lvl1pPr marL="0" algn="r" defTabSz="914373" rtl="0" eaLnBrk="1" latinLnBrk="0" hangingPunct="1">
              <a:defRPr sz="1323" kern="1200">
                <a:solidFill>
                  <a:schemeClr val="tx1">
                    <a:tint val="75000"/>
                  </a:schemeClr>
                </a:solidFill>
                <a:latin typeface="+mn-lt"/>
                <a:ea typeface="+mn-ea"/>
                <a:cs typeface="+mn-cs"/>
              </a:defRPr>
            </a:lvl1pPr>
            <a:lvl2pPr marL="457187" algn="l" defTabSz="914373" rtl="0" eaLnBrk="1" latinLnBrk="0" hangingPunct="1">
              <a:defRPr sz="1800" kern="1200">
                <a:solidFill>
                  <a:schemeClr val="tx1"/>
                </a:solidFill>
                <a:latin typeface="+mn-lt"/>
                <a:ea typeface="+mn-ea"/>
                <a:cs typeface="+mn-cs"/>
              </a:defRPr>
            </a:lvl2pPr>
            <a:lvl3pPr marL="914373" algn="l" defTabSz="914373" rtl="0" eaLnBrk="1" latinLnBrk="0" hangingPunct="1">
              <a:defRPr sz="1800" kern="1200">
                <a:solidFill>
                  <a:schemeClr val="tx1"/>
                </a:solidFill>
                <a:latin typeface="+mn-lt"/>
                <a:ea typeface="+mn-ea"/>
                <a:cs typeface="+mn-cs"/>
              </a:defRPr>
            </a:lvl3pPr>
            <a:lvl4pPr marL="1371561" algn="l" defTabSz="914373" rtl="0" eaLnBrk="1" latinLnBrk="0" hangingPunct="1">
              <a:defRPr sz="1800" kern="1200">
                <a:solidFill>
                  <a:schemeClr val="tx1"/>
                </a:solidFill>
                <a:latin typeface="+mn-lt"/>
                <a:ea typeface="+mn-ea"/>
                <a:cs typeface="+mn-cs"/>
              </a:defRPr>
            </a:lvl4pPr>
            <a:lvl5pPr marL="1828747" algn="l" defTabSz="914373" rtl="0" eaLnBrk="1" latinLnBrk="0" hangingPunct="1">
              <a:defRPr sz="1800" kern="1200">
                <a:solidFill>
                  <a:schemeClr val="tx1"/>
                </a:solidFill>
                <a:latin typeface="+mn-lt"/>
                <a:ea typeface="+mn-ea"/>
                <a:cs typeface="+mn-cs"/>
              </a:defRPr>
            </a:lvl5pPr>
            <a:lvl6pPr marL="2285934" algn="l" defTabSz="914373" rtl="0" eaLnBrk="1" latinLnBrk="0" hangingPunct="1">
              <a:defRPr sz="1800" kern="1200">
                <a:solidFill>
                  <a:schemeClr val="tx1"/>
                </a:solidFill>
                <a:latin typeface="+mn-lt"/>
                <a:ea typeface="+mn-ea"/>
                <a:cs typeface="+mn-cs"/>
              </a:defRPr>
            </a:lvl6pPr>
            <a:lvl7pPr marL="2743120" algn="l" defTabSz="914373" rtl="0" eaLnBrk="1" latinLnBrk="0" hangingPunct="1">
              <a:defRPr sz="1800" kern="1200">
                <a:solidFill>
                  <a:schemeClr val="tx1"/>
                </a:solidFill>
                <a:latin typeface="+mn-lt"/>
                <a:ea typeface="+mn-ea"/>
                <a:cs typeface="+mn-cs"/>
              </a:defRPr>
            </a:lvl7pPr>
            <a:lvl8pPr marL="3200307" algn="l" defTabSz="914373" rtl="0" eaLnBrk="1" latinLnBrk="0" hangingPunct="1">
              <a:defRPr sz="1800" kern="1200">
                <a:solidFill>
                  <a:schemeClr val="tx1"/>
                </a:solidFill>
                <a:latin typeface="+mn-lt"/>
                <a:ea typeface="+mn-ea"/>
                <a:cs typeface="+mn-cs"/>
              </a:defRPr>
            </a:lvl8pPr>
            <a:lvl9pPr marL="3657494" algn="l" defTabSz="914373" rtl="0" eaLnBrk="1" latinLnBrk="0" hangingPunct="1">
              <a:defRPr sz="1800" kern="1200">
                <a:solidFill>
                  <a:schemeClr val="tx1"/>
                </a:solidFill>
                <a:latin typeface="+mn-lt"/>
                <a:ea typeface="+mn-ea"/>
                <a:cs typeface="+mn-cs"/>
              </a:defRPr>
            </a:lvl9pPr>
          </a:lstStyle>
          <a:p>
            <a:pPr algn="l"/>
            <a:fld id="{09A01454-F04E-4D43-832B-822ED9144552}" type="slidenum">
              <a:rPr lang="en-US" sz="855" smtClean="0">
                <a:solidFill>
                  <a:prstClr val="white"/>
                </a:solidFill>
                <a:latin typeface="Helvetica" charset="0"/>
                <a:ea typeface="Helvetica" charset="0"/>
                <a:cs typeface="Helvetica" charset="0"/>
              </a:rPr>
              <a:pPr algn="l"/>
              <a:t>‹#›</a:t>
            </a:fld>
            <a:endParaRPr lang="en-US" sz="855"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693804069"/>
      </p:ext>
    </p:extLst>
  </p:cSld>
  <p:clrMap bg1="lt1" tx1="dk1" bg2="lt2" tx2="dk2" accent1="accent1" accent2="accent2" accent3="accent3" accent4="accent4" accent5="accent5" accent6="accent6" hlink="hlink" folHlink="folHlink"/>
  <p:sldLayoutIdLst>
    <p:sldLayoutId id="2147483693" r:id="rId1"/>
    <p:sldLayoutId id="2147483694" r:id="rId2"/>
  </p:sldLayoutIdLst>
  <p:hf hdr="0" ftr="0" dt="0"/>
  <p:txStyles>
    <p:titleStyle>
      <a:lvl1pPr algn="l" defTabSz="862004" rtl="0" eaLnBrk="1" latinLnBrk="0" hangingPunct="1">
        <a:lnSpc>
          <a:spcPct val="90000"/>
        </a:lnSpc>
        <a:spcBef>
          <a:spcPct val="0"/>
        </a:spcBef>
        <a:buNone/>
        <a:defRPr sz="2737" b="0" i="0" kern="1200">
          <a:solidFill>
            <a:schemeClr val="tx1"/>
          </a:solidFill>
          <a:latin typeface="Helvetica LT Std" charset="0"/>
          <a:ea typeface="Helvetica LT Std" charset="0"/>
          <a:cs typeface="Helvetica LT Std" charset="0"/>
        </a:defRPr>
      </a:lvl1pPr>
    </p:titleStyle>
    <p:bodyStyle>
      <a:lvl1pPr marL="0" indent="0" algn="l" defTabSz="862004" rtl="0" eaLnBrk="1" latinLnBrk="0" hangingPunct="1">
        <a:lnSpc>
          <a:spcPct val="90000"/>
        </a:lnSpc>
        <a:spcBef>
          <a:spcPts val="942"/>
        </a:spcBef>
        <a:buFontTx/>
        <a:buNone/>
        <a:defRPr sz="2052" b="0" i="0" kern="1200" baseline="0">
          <a:solidFill>
            <a:schemeClr val="tx1"/>
          </a:solidFill>
          <a:latin typeface="Helvetica LT Std" charset="0"/>
          <a:ea typeface="Helvetica LT Std" charset="0"/>
          <a:cs typeface="Helvetica LT Std" charset="0"/>
        </a:defRPr>
      </a:lvl1pPr>
      <a:lvl2pPr marL="431002" indent="0" algn="l" defTabSz="862004" rtl="0" eaLnBrk="1" latinLnBrk="0" hangingPunct="1">
        <a:lnSpc>
          <a:spcPct val="90000"/>
        </a:lnSpc>
        <a:spcBef>
          <a:spcPts val="471"/>
        </a:spcBef>
        <a:buFontTx/>
        <a:buNone/>
        <a:defRPr sz="2263" b="0" i="0" kern="1200">
          <a:solidFill>
            <a:schemeClr val="tx1"/>
          </a:solidFill>
          <a:latin typeface="Helvetica LT Std" charset="0"/>
          <a:ea typeface="Helvetica LT Std" charset="0"/>
          <a:cs typeface="Helvetica LT Std" charset="0"/>
        </a:defRPr>
      </a:lvl2pPr>
      <a:lvl3pPr marL="862004" indent="0" algn="l" defTabSz="862004" rtl="0" eaLnBrk="1" latinLnBrk="0" hangingPunct="1">
        <a:lnSpc>
          <a:spcPct val="90000"/>
        </a:lnSpc>
        <a:spcBef>
          <a:spcPts val="471"/>
        </a:spcBef>
        <a:buFontTx/>
        <a:buNone/>
        <a:defRPr sz="1886" b="0" i="0" kern="1200">
          <a:solidFill>
            <a:schemeClr val="tx1"/>
          </a:solidFill>
          <a:latin typeface="Helvetica LT Std" charset="0"/>
          <a:ea typeface="Helvetica LT Std" charset="0"/>
          <a:cs typeface="Helvetica LT Std" charset="0"/>
        </a:defRPr>
      </a:lvl3pPr>
      <a:lvl4pPr marL="1293006" indent="0" algn="l" defTabSz="862004" rtl="0" eaLnBrk="1" latinLnBrk="0" hangingPunct="1">
        <a:lnSpc>
          <a:spcPct val="90000"/>
        </a:lnSpc>
        <a:spcBef>
          <a:spcPts val="471"/>
        </a:spcBef>
        <a:buFontTx/>
        <a:buNone/>
        <a:defRPr sz="1697" b="0" i="0" kern="1200">
          <a:solidFill>
            <a:schemeClr val="tx1"/>
          </a:solidFill>
          <a:latin typeface="Helvetica LT Std" charset="0"/>
          <a:ea typeface="Helvetica LT Std" charset="0"/>
          <a:cs typeface="Helvetica LT Std" charset="0"/>
        </a:defRPr>
      </a:lvl4pPr>
      <a:lvl5pPr marL="1724007" indent="0" algn="l" defTabSz="862004" rtl="0" eaLnBrk="1" latinLnBrk="0" hangingPunct="1">
        <a:lnSpc>
          <a:spcPct val="90000"/>
        </a:lnSpc>
        <a:spcBef>
          <a:spcPts val="471"/>
        </a:spcBef>
        <a:buFontTx/>
        <a:buNone/>
        <a:defRPr sz="1697" b="0" i="0" kern="1200">
          <a:solidFill>
            <a:schemeClr val="tx1"/>
          </a:solidFill>
          <a:latin typeface="Helvetica LT Std" charset="0"/>
          <a:ea typeface="Helvetica LT Std" charset="0"/>
          <a:cs typeface="Helvetica LT Std" charset="0"/>
        </a:defRPr>
      </a:lvl5pPr>
      <a:lvl6pPr marL="2370512" indent="-215502" algn="l" defTabSz="862004"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513" indent="-215502" algn="l" defTabSz="862004"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516" indent="-215502" algn="l" defTabSz="862004"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518" indent="-215502" algn="l" defTabSz="862004"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2004" rtl="0" eaLnBrk="1" latinLnBrk="0" hangingPunct="1">
        <a:defRPr sz="1697" kern="1200">
          <a:solidFill>
            <a:schemeClr val="tx1"/>
          </a:solidFill>
          <a:latin typeface="+mn-lt"/>
          <a:ea typeface="+mn-ea"/>
          <a:cs typeface="+mn-cs"/>
        </a:defRPr>
      </a:lvl1pPr>
      <a:lvl2pPr marL="431002" algn="l" defTabSz="862004" rtl="0" eaLnBrk="1" latinLnBrk="0" hangingPunct="1">
        <a:defRPr sz="1697" kern="1200">
          <a:solidFill>
            <a:schemeClr val="tx1"/>
          </a:solidFill>
          <a:latin typeface="+mn-lt"/>
          <a:ea typeface="+mn-ea"/>
          <a:cs typeface="+mn-cs"/>
        </a:defRPr>
      </a:lvl2pPr>
      <a:lvl3pPr marL="862004" algn="l" defTabSz="862004" rtl="0" eaLnBrk="1" latinLnBrk="0" hangingPunct="1">
        <a:defRPr sz="1697" kern="1200">
          <a:solidFill>
            <a:schemeClr val="tx1"/>
          </a:solidFill>
          <a:latin typeface="+mn-lt"/>
          <a:ea typeface="+mn-ea"/>
          <a:cs typeface="+mn-cs"/>
        </a:defRPr>
      </a:lvl3pPr>
      <a:lvl4pPr marL="1293007" algn="l" defTabSz="862004" rtl="0" eaLnBrk="1" latinLnBrk="0" hangingPunct="1">
        <a:defRPr sz="1697" kern="1200">
          <a:solidFill>
            <a:schemeClr val="tx1"/>
          </a:solidFill>
          <a:latin typeface="+mn-lt"/>
          <a:ea typeface="+mn-ea"/>
          <a:cs typeface="+mn-cs"/>
        </a:defRPr>
      </a:lvl4pPr>
      <a:lvl5pPr marL="1724008" algn="l" defTabSz="862004" rtl="0" eaLnBrk="1" latinLnBrk="0" hangingPunct="1">
        <a:defRPr sz="1697" kern="1200">
          <a:solidFill>
            <a:schemeClr val="tx1"/>
          </a:solidFill>
          <a:latin typeface="+mn-lt"/>
          <a:ea typeface="+mn-ea"/>
          <a:cs typeface="+mn-cs"/>
        </a:defRPr>
      </a:lvl5pPr>
      <a:lvl6pPr marL="2155010" algn="l" defTabSz="862004" rtl="0" eaLnBrk="1" latinLnBrk="0" hangingPunct="1">
        <a:defRPr sz="1697" kern="1200">
          <a:solidFill>
            <a:schemeClr val="tx1"/>
          </a:solidFill>
          <a:latin typeface="+mn-lt"/>
          <a:ea typeface="+mn-ea"/>
          <a:cs typeface="+mn-cs"/>
        </a:defRPr>
      </a:lvl6pPr>
      <a:lvl7pPr marL="2586013" algn="l" defTabSz="862004" rtl="0" eaLnBrk="1" latinLnBrk="0" hangingPunct="1">
        <a:defRPr sz="1697" kern="1200">
          <a:solidFill>
            <a:schemeClr val="tx1"/>
          </a:solidFill>
          <a:latin typeface="+mn-lt"/>
          <a:ea typeface="+mn-ea"/>
          <a:cs typeface="+mn-cs"/>
        </a:defRPr>
      </a:lvl7pPr>
      <a:lvl8pPr marL="3017015" algn="l" defTabSz="862004" rtl="0" eaLnBrk="1" latinLnBrk="0" hangingPunct="1">
        <a:defRPr sz="1697" kern="1200">
          <a:solidFill>
            <a:schemeClr val="tx1"/>
          </a:solidFill>
          <a:latin typeface="+mn-lt"/>
          <a:ea typeface="+mn-ea"/>
          <a:cs typeface="+mn-cs"/>
        </a:defRPr>
      </a:lvl8pPr>
      <a:lvl9pPr marL="3448018" algn="l" defTabSz="862004" rtl="0" eaLnBrk="1" latinLnBrk="0" hangingPunct="1">
        <a:defRPr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1444091" TargetMode="External"/><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sv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sv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mailto:trust.enquiries@metrobank.plc.uk" TargetMode="External"/><Relationship Id="rId2" Type="http://schemas.openxmlformats.org/officeDocument/2006/relationships/hyperlink" Target="mailto:trustaccountopening@metrobank.plc.uk" TargetMode="Externa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openclipart.org/detail/192634/silhouette-man-in-a-office-by-ben-192634" TargetMode="External"/><Relationship Id="rId3" Type="http://schemas.openxmlformats.org/officeDocument/2006/relationships/image" Target="../media/image31.gif"/><Relationship Id="rId7" Type="http://schemas.openxmlformats.org/officeDocument/2006/relationships/hyperlink" Target="http://lifelonglearningteachers.blogspot.com/2012_01_01_archive.html" TargetMode="External"/><Relationship Id="rId12" Type="http://schemas.openxmlformats.org/officeDocument/2006/relationships/image" Target="../media/image37.png"/><Relationship Id="rId17" Type="http://schemas.openxmlformats.org/officeDocument/2006/relationships/comments" Target="../comments/comment1.xml"/><Relationship Id="rId2" Type="http://schemas.openxmlformats.org/officeDocument/2006/relationships/image" Target="../media/image30.png"/><Relationship Id="rId16" Type="http://schemas.openxmlformats.org/officeDocument/2006/relationships/hyperlink" Target="https://pixabay.com/en/paper-contract-license-signature-1976101/" TargetMode="External"/><Relationship Id="rId1" Type="http://schemas.openxmlformats.org/officeDocument/2006/relationships/slideLayout" Target="../slideLayouts/slideLayout25.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39.png"/><Relationship Id="rId10" Type="http://schemas.openxmlformats.org/officeDocument/2006/relationships/image" Target="../media/image35.png"/><Relationship Id="rId4" Type="http://schemas.openxmlformats.org/officeDocument/2006/relationships/hyperlink" Target="https://msdkinder.wikispaces.com/" TargetMode="External"/><Relationship Id="rId9" Type="http://schemas.openxmlformats.org/officeDocument/2006/relationships/hyperlink" Target="http://stitchingwithattitude.blogspot.com/2012/03/webinar-learning-new-things.html" TargetMode="External"/><Relationship Id="rId1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hyperlink" Target="https://pixabay.com/en/documents-folder-office-text-file-158461/"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mailto:trustaccountopening@metrobank.plc.uk" TargetMode="Externa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hyperlink" Target="mailto:Damian.Cliff@metrobank.plc.uk" TargetMode="External"/><Relationship Id="rId7" Type="http://schemas.openxmlformats.org/officeDocument/2006/relationships/hyperlink" Target="http://www.mrscienceshow.com/2010/06/bring-us-your-burning-science-questions.html" TargetMode="External"/><Relationship Id="rId2" Type="http://schemas.openxmlformats.org/officeDocument/2006/relationships/hyperlink" Target="mailto:Suraj.Madlani@merobank.plc.uk" TargetMode="External"/><Relationship Id="rId1" Type="http://schemas.openxmlformats.org/officeDocument/2006/relationships/slideLayout" Target="../slideLayouts/slideLayout25.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hyperlink" Target="mailto:Trust.enquiries@metrobank.plc.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109568C-EF80-BCE7-BBD9-3782B4D72C79}"/>
              </a:ext>
            </a:extLst>
          </p:cNvPr>
          <p:cNvSpPr>
            <a:spLocks noGrp="1"/>
          </p:cNvSpPr>
          <p:nvPr>
            <p:ph type="ctrTitle"/>
          </p:nvPr>
        </p:nvSpPr>
        <p:spPr>
          <a:xfrm>
            <a:off x="7168896" y="1129554"/>
            <a:ext cx="4361689" cy="3475236"/>
          </a:xfrm>
        </p:spPr>
        <p:txBody>
          <a:bodyPr>
            <a:normAutofit/>
          </a:bodyPr>
          <a:lstStyle/>
          <a:p>
            <a:pPr algn="l"/>
            <a:r>
              <a:rPr lang="en-GB" sz="5401" dirty="0"/>
              <a:t>Adviser Training Day</a:t>
            </a:r>
          </a:p>
        </p:txBody>
      </p:sp>
      <p:sp>
        <p:nvSpPr>
          <p:cNvPr id="3" name="Subtitle 2">
            <a:extLst>
              <a:ext uri="{FF2B5EF4-FFF2-40B4-BE49-F238E27FC236}">
                <a16:creationId xmlns:a16="http://schemas.microsoft.com/office/drawing/2014/main" id="{3B02BF70-A934-3F43-CE0B-4EA572B67676}"/>
              </a:ext>
            </a:extLst>
          </p:cNvPr>
          <p:cNvSpPr>
            <a:spLocks noGrp="1"/>
          </p:cNvSpPr>
          <p:nvPr>
            <p:ph type="subTitle" idx="1"/>
          </p:nvPr>
        </p:nvSpPr>
        <p:spPr>
          <a:xfrm>
            <a:off x="7168896" y="4731337"/>
            <a:ext cx="4206240" cy="1184585"/>
          </a:xfrm>
        </p:spPr>
        <p:txBody>
          <a:bodyPr>
            <a:normAutofit/>
          </a:bodyPr>
          <a:lstStyle/>
          <a:p>
            <a:pPr algn="l"/>
            <a:r>
              <a:rPr lang="en-GB" dirty="0"/>
              <a:t>Friday 17</a:t>
            </a:r>
            <a:r>
              <a:rPr lang="en-GB" baseline="30000" dirty="0"/>
              <a:t>th</a:t>
            </a:r>
            <a:r>
              <a:rPr lang="en-GB" dirty="0"/>
              <a:t> April 2026</a:t>
            </a:r>
          </a:p>
          <a:p>
            <a:pPr algn="l"/>
            <a:r>
              <a:rPr lang="en-GB" dirty="0"/>
              <a:t>Lowry Hotel, Salford</a:t>
            </a:r>
          </a:p>
        </p:txBody>
      </p:sp>
      <p:pic>
        <p:nvPicPr>
          <p:cNvPr id="4" name="Picture 3">
            <a:extLst>
              <a:ext uri="{FF2B5EF4-FFF2-40B4-BE49-F238E27FC236}">
                <a16:creationId xmlns:a16="http://schemas.microsoft.com/office/drawing/2014/main" id="{B69504A2-360B-A42A-7740-4A61BAE026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605" r="13605"/>
          <a:stretch/>
        </p:blipFill>
        <p:spPr>
          <a:xfrm>
            <a:off x="21" y="2"/>
            <a:ext cx="6575591" cy="6858000"/>
          </a:xfrm>
          <a:prstGeom prst="rect">
            <a:avLst/>
          </a:prstGeom>
        </p:spPr>
      </p:pic>
      <p:pic>
        <p:nvPicPr>
          <p:cNvPr id="6" name="Picture 5">
            <a:extLst>
              <a:ext uri="{FF2B5EF4-FFF2-40B4-BE49-F238E27FC236}">
                <a16:creationId xmlns:a16="http://schemas.microsoft.com/office/drawing/2014/main" id="{F7C74869-DB19-0D18-98A4-B01F0387D45A}"/>
              </a:ext>
            </a:extLst>
          </p:cNvPr>
          <p:cNvPicPr>
            <a:picLocks noChangeAspect="1"/>
          </p:cNvPicPr>
          <p:nvPr/>
        </p:nvPicPr>
        <p:blipFill>
          <a:blip r:embed="rId4"/>
          <a:stretch>
            <a:fillRect/>
          </a:stretch>
        </p:blipFill>
        <p:spPr>
          <a:xfrm>
            <a:off x="7039688" y="758481"/>
            <a:ext cx="4829834" cy="742146"/>
          </a:xfrm>
          <a:prstGeom prst="rect">
            <a:avLst/>
          </a:prstGeom>
        </p:spPr>
      </p:pic>
    </p:spTree>
    <p:extLst>
      <p:ext uri="{BB962C8B-B14F-4D97-AF65-F5344CB8AC3E}">
        <p14:creationId xmlns:p14="http://schemas.microsoft.com/office/powerpoint/2010/main" val="774072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7A269-54A2-9E09-B6AD-8044E2070A7E}"/>
            </a:ext>
          </a:extLst>
        </p:cNvPr>
        <p:cNvGrpSpPr/>
        <p:nvPr/>
      </p:nvGrpSpPr>
      <p:grpSpPr>
        <a:xfrm>
          <a:off x="0" y="0"/>
          <a:ext cx="0" cy="0"/>
          <a:chOff x="0" y="0"/>
          <a:chExt cx="0" cy="0"/>
        </a:xfrm>
      </p:grpSpPr>
      <p:sp>
        <p:nvSpPr>
          <p:cNvPr id="30" name="Slide Number Placeholder 29">
            <a:extLst>
              <a:ext uri="{FF2B5EF4-FFF2-40B4-BE49-F238E27FC236}">
                <a16:creationId xmlns:a16="http://schemas.microsoft.com/office/drawing/2014/main" id="{132AFB6D-BC43-CAB1-C92B-A87E67C5DB8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en-GB" sz="1050" b="0" i="0" u="none" strike="noStrike" kern="1200" cap="none" spc="0" normalizeH="0" baseline="0" noProof="0" smtClean="0">
                <a:ln>
                  <a:noFill/>
                </a:ln>
                <a:solidFill>
                  <a:srgbClr val="002D7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50" b="0" i="0" u="none" strike="noStrike" kern="1200" cap="none" spc="0" normalizeH="0" baseline="0" noProof="0">
              <a:ln>
                <a:noFill/>
              </a:ln>
              <a:solidFill>
                <a:srgbClr val="002D72"/>
              </a:solidFill>
              <a:effectLst/>
              <a:uLnTx/>
              <a:uFillTx/>
              <a:latin typeface="Whitney Black" pitchFamily="50" charset="0"/>
              <a:ea typeface="+mn-ea"/>
              <a:cs typeface="+mn-cs"/>
            </a:endParaRPr>
          </a:p>
        </p:txBody>
      </p:sp>
      <p:sp>
        <p:nvSpPr>
          <p:cNvPr id="5" name="Rubrik 4">
            <a:extLst>
              <a:ext uri="{FF2B5EF4-FFF2-40B4-BE49-F238E27FC236}">
                <a16:creationId xmlns:a16="http://schemas.microsoft.com/office/drawing/2014/main" id="{18C35814-2D3C-FA7F-92D6-A75CC0D82AAD}"/>
              </a:ext>
            </a:extLst>
          </p:cNvPr>
          <p:cNvSpPr txBox="1">
            <a:spLocks/>
          </p:cNvSpPr>
          <p:nvPr/>
        </p:nvSpPr>
        <p:spPr>
          <a:xfrm>
            <a:off x="854081" y="897255"/>
            <a:ext cx="8521157" cy="1034803"/>
          </a:xfrm>
          <a:prstGeom prst="rect">
            <a:avLst/>
          </a:prstGeom>
        </p:spPr>
        <p:txBody>
          <a:bodyPr vert="horz" lIns="90000" tIns="45720" rIns="91440" bIns="45720" rtlCol="0" anchor="ctr">
            <a:noAutofit/>
          </a:bodyPr>
          <a:lstStyle>
            <a:lvl1pPr algn="l" defTabSz="914400" rtl="0" eaLnBrk="1" latinLnBrk="0" hangingPunct="1">
              <a:lnSpc>
                <a:spcPct val="90000"/>
              </a:lnSpc>
              <a:spcBef>
                <a:spcPct val="0"/>
              </a:spcBef>
              <a:buNone/>
              <a:defRPr sz="6600" kern="1200">
                <a:solidFill>
                  <a:srgbClr val="002D72"/>
                </a:solidFill>
                <a:latin typeface="Whitney Black"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002D72"/>
                </a:solidFill>
                <a:effectLst/>
                <a:uLnTx/>
                <a:uFillTx/>
                <a:latin typeface="Whitney Black" pitchFamily="50" charset="0"/>
                <a:ea typeface="+mj-ea"/>
                <a:cs typeface="+mj-cs"/>
              </a:rPr>
              <a:t>Options</a:t>
            </a:r>
            <a:endParaRPr kumimoji="0" lang="en-GB" sz="6000" b="0" i="0" u="none" strike="noStrike" kern="1200" cap="none" spc="0" normalizeH="0" baseline="0" noProof="0" dirty="0">
              <a:ln>
                <a:noFill/>
              </a:ln>
              <a:solidFill>
                <a:srgbClr val="002D72"/>
              </a:solidFill>
              <a:effectLst/>
              <a:uLnTx/>
              <a:uFillTx/>
              <a:latin typeface="Whitney Book"/>
              <a:ea typeface="+mj-ea"/>
              <a:cs typeface="+mj-cs"/>
            </a:endParaRPr>
          </a:p>
        </p:txBody>
      </p:sp>
      <p:sp>
        <p:nvSpPr>
          <p:cNvPr id="6" name="Platshållare för innehåll 57">
            <a:extLst>
              <a:ext uri="{FF2B5EF4-FFF2-40B4-BE49-F238E27FC236}">
                <a16:creationId xmlns:a16="http://schemas.microsoft.com/office/drawing/2014/main" id="{ECA3A01D-AECA-8735-1017-2597D55A1C5C}"/>
              </a:ext>
            </a:extLst>
          </p:cNvPr>
          <p:cNvSpPr txBox="1">
            <a:spLocks/>
          </p:cNvSpPr>
          <p:nvPr/>
        </p:nvSpPr>
        <p:spPr>
          <a:xfrm>
            <a:off x="854081" y="2217419"/>
            <a:ext cx="7364089" cy="3600451"/>
          </a:xfrm>
          <a:prstGeom prst="rect">
            <a:avLst/>
          </a:prstGeom>
        </p:spPr>
        <p:txBody>
          <a:bodyPr vert="horz" lIns="0" tIns="45720" rIns="91440" bIns="45720" rtlCol="0" anchor="t">
            <a:normAutofit/>
          </a:bodyPr>
          <a:lstStyle>
            <a:lvl1pPr marL="355600" indent="-355600" algn="l" defTabSz="914400" rtl="0" eaLnBrk="1" latinLnBrk="0" hangingPunct="1">
              <a:lnSpc>
                <a:spcPct val="90000"/>
              </a:lnSpc>
              <a:spcBef>
                <a:spcPts val="1000"/>
              </a:spcBef>
              <a:buClr>
                <a:srgbClr val="002D72"/>
              </a:buClr>
              <a:buFont typeface="Whitney Book" pitchFamily="50" charset="0"/>
              <a:buChar char="—"/>
              <a:defRPr sz="2800" kern="1200">
                <a:solidFill>
                  <a:srgbClr val="002D72"/>
                </a:solidFill>
                <a:latin typeface="Whitney Book" pitchFamily="50" charset="0"/>
                <a:ea typeface="+mn-ea"/>
                <a:cs typeface="+mn-cs"/>
              </a:defRPr>
            </a:lvl1pPr>
            <a:lvl2pPr marL="808038" indent="-350838" algn="l" defTabSz="914400" rtl="0" eaLnBrk="1" latinLnBrk="0" hangingPunct="1">
              <a:lnSpc>
                <a:spcPct val="90000"/>
              </a:lnSpc>
              <a:spcBef>
                <a:spcPts val="500"/>
              </a:spcBef>
              <a:buClr>
                <a:srgbClr val="002D72"/>
              </a:buClr>
              <a:buFont typeface="Whitney Book" pitchFamily="50" charset="0"/>
              <a:buChar char="—"/>
              <a:defRPr sz="2400" kern="1200">
                <a:solidFill>
                  <a:srgbClr val="002D72"/>
                </a:solidFill>
                <a:latin typeface="Whitney Book" pitchFamily="50" charset="0"/>
                <a:ea typeface="+mn-ea"/>
                <a:cs typeface="+mn-cs"/>
              </a:defRPr>
            </a:lvl2pPr>
            <a:lvl3pPr marL="1252538" indent="-338138" algn="l" defTabSz="914400" rtl="0" eaLnBrk="1" latinLnBrk="0" hangingPunct="1">
              <a:lnSpc>
                <a:spcPct val="90000"/>
              </a:lnSpc>
              <a:spcBef>
                <a:spcPts val="500"/>
              </a:spcBef>
              <a:buClr>
                <a:srgbClr val="002D72"/>
              </a:buClr>
              <a:buFont typeface="Whitney Book" pitchFamily="50" charset="0"/>
              <a:buChar char="—"/>
              <a:defRPr sz="2000" kern="1200">
                <a:solidFill>
                  <a:srgbClr val="002D72"/>
                </a:solidFill>
                <a:latin typeface="Whitney Book" pitchFamily="50" charset="0"/>
                <a:ea typeface="+mn-ea"/>
                <a:cs typeface="+mn-cs"/>
              </a:defRPr>
            </a:lvl3pPr>
            <a:lvl4pPr marL="1704975" indent="-333375"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4pPr>
            <a:lvl5pPr marL="2147888" indent="-354013"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1. Ignore new technology, it’s not needed ?</a:t>
            </a: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2. Become a pseudo-IT company and source, conduct due diligence, integrate, maintain &amp; update your own tech-stack ?</a:t>
            </a: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3. Simplify your tech-stack by working with an end-end solution ?</a:t>
            </a:r>
          </a:p>
          <a:p>
            <a:pPr marL="0" marR="0" lvl="0" indent="0" algn="l" defTabSz="914400" rtl="0" eaLnBrk="1" fontAlgn="auto" latinLnBrk="0" hangingPunct="1">
              <a:lnSpc>
                <a:spcPct val="90000"/>
              </a:lnSpc>
              <a:spcBef>
                <a:spcPts val="1000"/>
              </a:spcBef>
              <a:spcAft>
                <a:spcPts val="0"/>
              </a:spcAft>
              <a:buClr>
                <a:srgbClr val="002D72"/>
              </a:buClr>
              <a:buSzTx/>
              <a:buFont typeface="Whitney Book" pitchFamily="50" charset="0"/>
              <a:buNone/>
              <a:tabLst/>
              <a:defRPr/>
            </a:pPr>
            <a:endParaRPr kumimoji="0" lang="en-GB" sz="1600" b="0" i="0" u="none" strike="noStrike" kern="1200" cap="none" spc="0" normalizeH="0" baseline="0" noProof="0" dirty="0">
              <a:ln>
                <a:noFill/>
              </a:ln>
              <a:solidFill>
                <a:srgbClr val="002D72"/>
              </a:solidFill>
              <a:effectLst/>
              <a:uLnTx/>
              <a:uFillTx/>
              <a:latin typeface="Whitney Book"/>
              <a:ea typeface="+mn-ea"/>
              <a:cs typeface="+mn-cs"/>
            </a:endParaRPr>
          </a:p>
          <a:p>
            <a:pPr marL="0" marR="0" lvl="0" indent="0" algn="l" defTabSz="914400" rtl="0" eaLnBrk="1" fontAlgn="auto" latinLnBrk="0" hangingPunct="1">
              <a:lnSpc>
                <a:spcPct val="90000"/>
              </a:lnSpc>
              <a:spcBef>
                <a:spcPts val="1000"/>
              </a:spcBef>
              <a:spcAft>
                <a:spcPts val="0"/>
              </a:spcAft>
              <a:buClr>
                <a:srgbClr val="002D72"/>
              </a:buClr>
              <a:buSzTx/>
              <a:buFont typeface="Whitney Book" pitchFamily="50" charset="0"/>
              <a:buNone/>
              <a:tabLst/>
              <a:defRPr/>
            </a:pPr>
            <a:endParaRPr kumimoji="0" lang="en-GB" sz="1600" b="0" i="0" u="none" strike="noStrike" kern="1200" cap="none" spc="0" normalizeH="0" baseline="0" noProof="0" dirty="0">
              <a:ln>
                <a:noFill/>
              </a:ln>
              <a:solidFill>
                <a:srgbClr val="002D72"/>
              </a:solidFill>
              <a:effectLst/>
              <a:highlight>
                <a:srgbClr val="FFFF00"/>
              </a:highlight>
              <a:uLnTx/>
              <a:uFillTx/>
              <a:latin typeface="Whitney Medium"/>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endParaRPr kumimoji="0" lang="en-GB" sz="1800" b="0" i="0" u="none" strike="noStrike" kern="1200" cap="none" spc="0" normalizeH="0" baseline="0" noProof="0" dirty="0">
              <a:ln>
                <a:noFill/>
              </a:ln>
              <a:solidFill>
                <a:srgbClr val="002D72"/>
              </a:solidFill>
              <a:effectLst/>
              <a:uLnTx/>
              <a:uFillTx/>
              <a:latin typeface="Whitney Book" pitchFamily="50" charset="0"/>
              <a:ea typeface="+mn-ea"/>
              <a:cs typeface="+mn-cs"/>
            </a:endParaRPr>
          </a:p>
        </p:txBody>
      </p:sp>
      <p:pic>
        <p:nvPicPr>
          <p:cNvPr id="3" name="Graphic 2">
            <a:extLst>
              <a:ext uri="{FF2B5EF4-FFF2-40B4-BE49-F238E27FC236}">
                <a16:creationId xmlns:a16="http://schemas.microsoft.com/office/drawing/2014/main" id="{A2B280FF-5548-E999-CB2F-5AB82DB2E99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56701" y="2733982"/>
            <a:ext cx="2049086" cy="2049086"/>
          </a:xfrm>
          <a:prstGeom prst="rect">
            <a:avLst/>
          </a:prstGeom>
        </p:spPr>
      </p:pic>
    </p:spTree>
    <p:extLst>
      <p:ext uri="{BB962C8B-B14F-4D97-AF65-F5344CB8AC3E}">
        <p14:creationId xmlns:p14="http://schemas.microsoft.com/office/powerpoint/2010/main" val="27556231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9F863-AFE0-996A-1CC9-C912630046C4}"/>
            </a:ext>
          </a:extLst>
        </p:cNvPr>
        <p:cNvGrpSpPr/>
        <p:nvPr/>
      </p:nvGrpSpPr>
      <p:grpSpPr>
        <a:xfrm>
          <a:off x="0" y="0"/>
          <a:ext cx="0" cy="0"/>
          <a:chOff x="0" y="0"/>
          <a:chExt cx="0" cy="0"/>
        </a:xfrm>
      </p:grpSpPr>
      <p:sp>
        <p:nvSpPr>
          <p:cNvPr id="30" name="Slide Number Placeholder 29">
            <a:extLst>
              <a:ext uri="{FF2B5EF4-FFF2-40B4-BE49-F238E27FC236}">
                <a16:creationId xmlns:a16="http://schemas.microsoft.com/office/drawing/2014/main" id="{CF0FB726-7052-9BE5-BDEC-04A96BB9EB2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en-GB" sz="1050" b="0" i="0" u="none" strike="noStrike" kern="1200" cap="none" spc="0" normalizeH="0" baseline="0" noProof="0" smtClean="0">
                <a:ln>
                  <a:noFill/>
                </a:ln>
                <a:solidFill>
                  <a:srgbClr val="002D7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50" b="0" i="0" u="none" strike="noStrike" kern="1200" cap="none" spc="0" normalizeH="0" baseline="0" noProof="0">
              <a:ln>
                <a:noFill/>
              </a:ln>
              <a:solidFill>
                <a:srgbClr val="002D72"/>
              </a:solidFill>
              <a:effectLst/>
              <a:uLnTx/>
              <a:uFillTx/>
              <a:latin typeface="Whitney Black" pitchFamily="50" charset="0"/>
              <a:ea typeface="+mn-ea"/>
              <a:cs typeface="+mn-cs"/>
            </a:endParaRPr>
          </a:p>
        </p:txBody>
      </p:sp>
      <p:sp>
        <p:nvSpPr>
          <p:cNvPr id="5" name="Rubrik 4">
            <a:extLst>
              <a:ext uri="{FF2B5EF4-FFF2-40B4-BE49-F238E27FC236}">
                <a16:creationId xmlns:a16="http://schemas.microsoft.com/office/drawing/2014/main" id="{B1EFE706-9D93-22F5-0AB9-D45C0EB7EE12}"/>
              </a:ext>
            </a:extLst>
          </p:cNvPr>
          <p:cNvSpPr txBox="1">
            <a:spLocks/>
          </p:cNvSpPr>
          <p:nvPr/>
        </p:nvSpPr>
        <p:spPr>
          <a:xfrm>
            <a:off x="854081" y="277587"/>
            <a:ext cx="8521157" cy="1779814"/>
          </a:xfrm>
          <a:prstGeom prst="rect">
            <a:avLst/>
          </a:prstGeom>
        </p:spPr>
        <p:txBody>
          <a:bodyPr vert="horz" lIns="90000" tIns="45720" rIns="91440" bIns="45720" rtlCol="0" anchor="ctr">
            <a:noAutofit/>
          </a:bodyPr>
          <a:lstStyle>
            <a:lvl1pPr algn="l" defTabSz="914400" rtl="0" eaLnBrk="1" latinLnBrk="0" hangingPunct="1">
              <a:lnSpc>
                <a:spcPct val="90000"/>
              </a:lnSpc>
              <a:spcBef>
                <a:spcPct val="0"/>
              </a:spcBef>
              <a:buNone/>
              <a:defRPr sz="6600" kern="1200">
                <a:solidFill>
                  <a:srgbClr val="002D72"/>
                </a:solidFill>
                <a:latin typeface="Whitney Black"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002D72"/>
                </a:solidFill>
                <a:effectLst/>
                <a:uLnTx/>
                <a:uFillTx/>
                <a:latin typeface="Whitney Black" pitchFamily="50" charset="0"/>
                <a:ea typeface="+mj-ea"/>
                <a:cs typeface="+mj-cs"/>
              </a:rPr>
              <a:t>Why do we have our own Platform?</a:t>
            </a:r>
            <a:endParaRPr kumimoji="0" lang="en-GB" sz="6000" b="0" i="0" u="none" strike="noStrike" kern="1200" cap="none" spc="0" normalizeH="0" baseline="0" noProof="0" dirty="0">
              <a:ln>
                <a:noFill/>
              </a:ln>
              <a:solidFill>
                <a:srgbClr val="002D72"/>
              </a:solidFill>
              <a:effectLst/>
              <a:uLnTx/>
              <a:uFillTx/>
              <a:latin typeface="Whitney Book"/>
              <a:ea typeface="+mj-ea"/>
              <a:cs typeface="+mj-cs"/>
            </a:endParaRPr>
          </a:p>
        </p:txBody>
      </p:sp>
      <p:sp>
        <p:nvSpPr>
          <p:cNvPr id="6" name="Platshållare för innehåll 57">
            <a:extLst>
              <a:ext uri="{FF2B5EF4-FFF2-40B4-BE49-F238E27FC236}">
                <a16:creationId xmlns:a16="http://schemas.microsoft.com/office/drawing/2014/main" id="{B4313CD4-2A7E-A1C0-1395-FA265E44BB6F}"/>
              </a:ext>
            </a:extLst>
          </p:cNvPr>
          <p:cNvSpPr txBox="1">
            <a:spLocks/>
          </p:cNvSpPr>
          <p:nvPr/>
        </p:nvSpPr>
        <p:spPr>
          <a:xfrm>
            <a:off x="733017" y="2691341"/>
            <a:ext cx="8232659" cy="3962162"/>
          </a:xfrm>
          <a:prstGeom prst="rect">
            <a:avLst/>
          </a:prstGeom>
        </p:spPr>
        <p:txBody>
          <a:bodyPr vert="horz" lIns="0" tIns="45720" rIns="91440" bIns="45720" rtlCol="0" anchor="t">
            <a:noAutofit/>
          </a:bodyPr>
          <a:lstStyle>
            <a:lvl1pPr marL="355600" indent="-355600" algn="l" defTabSz="914400" rtl="0" eaLnBrk="1" latinLnBrk="0" hangingPunct="1">
              <a:lnSpc>
                <a:spcPct val="90000"/>
              </a:lnSpc>
              <a:spcBef>
                <a:spcPts val="1000"/>
              </a:spcBef>
              <a:buClr>
                <a:srgbClr val="002D72"/>
              </a:buClr>
              <a:buFont typeface="Whitney Book" pitchFamily="50" charset="0"/>
              <a:buChar char="—"/>
              <a:defRPr sz="2800" kern="1200">
                <a:solidFill>
                  <a:srgbClr val="002D72"/>
                </a:solidFill>
                <a:latin typeface="Whitney Book" pitchFamily="50" charset="0"/>
                <a:ea typeface="+mn-ea"/>
                <a:cs typeface="+mn-cs"/>
              </a:defRPr>
            </a:lvl1pPr>
            <a:lvl2pPr marL="808038" indent="-350838" algn="l" defTabSz="914400" rtl="0" eaLnBrk="1" latinLnBrk="0" hangingPunct="1">
              <a:lnSpc>
                <a:spcPct val="90000"/>
              </a:lnSpc>
              <a:spcBef>
                <a:spcPts val="500"/>
              </a:spcBef>
              <a:buClr>
                <a:srgbClr val="002D72"/>
              </a:buClr>
              <a:buFont typeface="Whitney Book" pitchFamily="50" charset="0"/>
              <a:buChar char="—"/>
              <a:defRPr sz="2400" kern="1200">
                <a:solidFill>
                  <a:srgbClr val="002D72"/>
                </a:solidFill>
                <a:latin typeface="Whitney Book" pitchFamily="50" charset="0"/>
                <a:ea typeface="+mn-ea"/>
                <a:cs typeface="+mn-cs"/>
              </a:defRPr>
            </a:lvl2pPr>
            <a:lvl3pPr marL="1252538" indent="-338138" algn="l" defTabSz="914400" rtl="0" eaLnBrk="1" latinLnBrk="0" hangingPunct="1">
              <a:lnSpc>
                <a:spcPct val="90000"/>
              </a:lnSpc>
              <a:spcBef>
                <a:spcPts val="500"/>
              </a:spcBef>
              <a:buClr>
                <a:srgbClr val="002D72"/>
              </a:buClr>
              <a:buFont typeface="Whitney Book" pitchFamily="50" charset="0"/>
              <a:buChar char="—"/>
              <a:defRPr sz="2000" kern="1200">
                <a:solidFill>
                  <a:srgbClr val="002D72"/>
                </a:solidFill>
                <a:latin typeface="Whitney Book" pitchFamily="50" charset="0"/>
                <a:ea typeface="+mn-ea"/>
                <a:cs typeface="+mn-cs"/>
              </a:defRPr>
            </a:lvl3pPr>
            <a:lvl4pPr marL="1704975" indent="-333375"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4pPr>
            <a:lvl5pPr marL="2147888" indent="-354013"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Much faster, simpler and cheaper to “partner” with existing Platform.</a:t>
            </a:r>
            <a:endParaRPr kumimoji="0" lang="en-GB" sz="2800" b="0" i="0" u="none" strike="noStrike" kern="1200" cap="none" spc="0" normalizeH="0" baseline="0" noProof="0" dirty="0">
              <a:ln>
                <a:noFill/>
              </a:ln>
              <a:solidFill>
                <a:srgbClr val="002D72"/>
              </a:solidFill>
              <a:effectLst/>
              <a:uLnTx/>
              <a:uFillTx/>
              <a:latin typeface="Whitney Book" pitchFamily="50" charset="0"/>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1. Control and Ownership of data.</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2. To be the Power behind the end-end tech-stack.</a:t>
            </a:r>
          </a:p>
          <a:p>
            <a:pPr marL="0" marR="0" lvl="0" indent="0" algn="l" defTabSz="914400" rtl="0" eaLnBrk="1" fontAlgn="auto" latinLnBrk="0" hangingPunct="1">
              <a:lnSpc>
                <a:spcPct val="90000"/>
              </a:lnSpc>
              <a:spcBef>
                <a:spcPts val="1000"/>
              </a:spcBef>
              <a:spcAft>
                <a:spcPts val="0"/>
              </a:spcAft>
              <a:buClr>
                <a:srgbClr val="002D72"/>
              </a:buClr>
              <a:buSzTx/>
              <a:buFont typeface="Whitney Book" pitchFamily="50" charset="0"/>
              <a:buNone/>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Think iPhone &amp; </a:t>
            </a:r>
            <a:r>
              <a:rPr kumimoji="0" lang="en-GB" sz="1600" b="0" i="0" u="none" strike="noStrike" kern="1200" cap="none" spc="0" normalizeH="0" baseline="0" noProof="0" dirty="0" err="1">
                <a:ln>
                  <a:noFill/>
                </a:ln>
                <a:solidFill>
                  <a:srgbClr val="002D72"/>
                </a:solidFill>
                <a:effectLst/>
                <a:uLnTx/>
                <a:uFillTx/>
                <a:latin typeface="Whitney Book"/>
                <a:ea typeface="+mn-ea"/>
                <a:cs typeface="+mn-cs"/>
              </a:rPr>
              <a:t>IoS</a:t>
            </a:r>
            <a:r>
              <a:rPr kumimoji="0" lang="en-GB" sz="1600" b="0" i="0" u="none" strike="noStrike" kern="1200" cap="none" spc="0" normalizeH="0" baseline="0" noProof="0" dirty="0">
                <a:ln>
                  <a:noFill/>
                </a:ln>
                <a:solidFill>
                  <a:srgbClr val="002D72"/>
                </a:solidFill>
                <a:effectLst/>
                <a:uLnTx/>
                <a:uFillTx/>
                <a:latin typeface="Whitney Book"/>
                <a:ea typeface="+mn-ea"/>
                <a:cs typeface="+mn-cs"/>
              </a:rPr>
              <a:t>.  The Apps are the fun we all want, but none </a:t>
            </a:r>
          </a:p>
          <a:p>
            <a:pPr marL="0" marR="0" lvl="0" indent="0" algn="l" defTabSz="914400" rtl="0" eaLnBrk="1" fontAlgn="auto" latinLnBrk="0" hangingPunct="1">
              <a:lnSpc>
                <a:spcPct val="90000"/>
              </a:lnSpc>
              <a:spcBef>
                <a:spcPts val="1000"/>
              </a:spcBef>
              <a:spcAft>
                <a:spcPts val="0"/>
              </a:spcAft>
              <a:buClr>
                <a:srgbClr val="002D72"/>
              </a:buClr>
              <a:buSzTx/>
              <a:buFont typeface="Whitney Book" pitchFamily="50" charset="0"/>
              <a:buNone/>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work without the </a:t>
            </a:r>
            <a:r>
              <a:rPr kumimoji="0" lang="en-GB" sz="1600" b="0" i="0" u="none" strike="noStrike" kern="1200" cap="none" spc="0" normalizeH="0" baseline="0" noProof="0" dirty="0" err="1">
                <a:ln>
                  <a:noFill/>
                </a:ln>
                <a:solidFill>
                  <a:srgbClr val="002D72"/>
                </a:solidFill>
                <a:effectLst/>
                <a:uLnTx/>
                <a:uFillTx/>
                <a:latin typeface="Whitney Book"/>
                <a:ea typeface="+mn-ea"/>
                <a:cs typeface="+mn-cs"/>
              </a:rPr>
              <a:t>IoS</a:t>
            </a:r>
            <a:r>
              <a:rPr kumimoji="0" lang="en-GB" sz="1600" b="0" i="0" u="none" strike="noStrike" kern="1200" cap="none" spc="0" normalizeH="0" baseline="0" noProof="0" dirty="0">
                <a:ln>
                  <a:noFill/>
                </a:ln>
                <a:solidFill>
                  <a:srgbClr val="002D72"/>
                </a:solidFill>
                <a:effectLst/>
                <a:uLnTx/>
                <a:uFillTx/>
                <a:latin typeface="Whitney Book"/>
                <a:ea typeface="+mn-ea"/>
                <a:cs typeface="+mn-cs"/>
              </a:rPr>
              <a:t> system being up to date and powering them.</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2D72"/>
              </a:solidFill>
              <a:effectLst/>
              <a:uLnTx/>
              <a:uFillTx/>
              <a:latin typeface="Whitney Book"/>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2D72"/>
              </a:solidFill>
              <a:effectLst/>
              <a:highlight>
                <a:srgbClr val="FFFF00"/>
              </a:highlight>
              <a:uLnTx/>
              <a:uFillTx/>
              <a:latin typeface="Whitney Book"/>
              <a:ea typeface="+mn-ea"/>
              <a:cs typeface="+mn-cs"/>
            </a:endParaRPr>
          </a:p>
          <a:p>
            <a:pPr marL="0" marR="0" lvl="0" indent="0" algn="l" defTabSz="914400" rtl="0" eaLnBrk="1" fontAlgn="auto" latinLnBrk="0" hangingPunct="1">
              <a:lnSpc>
                <a:spcPct val="90000"/>
              </a:lnSpc>
              <a:spcBef>
                <a:spcPts val="1000"/>
              </a:spcBef>
              <a:spcAft>
                <a:spcPts val="0"/>
              </a:spcAft>
              <a:buClr>
                <a:srgbClr val="002D72"/>
              </a:buClr>
              <a:buSzTx/>
              <a:buFont typeface="Whitney Book" pitchFamily="50" charset="0"/>
              <a:buNone/>
              <a:tabLst/>
              <a:defRPr/>
            </a:pPr>
            <a:endParaRPr kumimoji="0" lang="en-GB" sz="1600" b="0" i="0" u="none" strike="noStrike" kern="1200" cap="none" spc="0" normalizeH="0" baseline="0" noProof="0" dirty="0">
              <a:ln>
                <a:noFill/>
              </a:ln>
              <a:solidFill>
                <a:srgbClr val="002D72"/>
              </a:solidFill>
              <a:effectLst/>
              <a:highlight>
                <a:srgbClr val="FFFF00"/>
              </a:highlight>
              <a:uLnTx/>
              <a:uFillTx/>
              <a:latin typeface="Whitney Book"/>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2D72"/>
              </a:solidFill>
              <a:effectLst/>
              <a:uLnTx/>
              <a:uFillTx/>
              <a:latin typeface="Whitney Book" pitchFamily="50" charset="0"/>
              <a:ea typeface="+mn-ea"/>
              <a:cs typeface="+mn-cs"/>
            </a:endParaRPr>
          </a:p>
        </p:txBody>
      </p:sp>
      <p:pic>
        <p:nvPicPr>
          <p:cNvPr id="4" name="Graphic 3">
            <a:extLst>
              <a:ext uri="{FF2B5EF4-FFF2-40B4-BE49-F238E27FC236}">
                <a16:creationId xmlns:a16="http://schemas.microsoft.com/office/drawing/2014/main" id="{2CFB2B13-7EAD-2FD3-CB89-9B07B32E21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570807" y="2590494"/>
            <a:ext cx="1849674" cy="1849674"/>
          </a:xfrm>
          <a:prstGeom prst="rect">
            <a:avLst/>
          </a:prstGeom>
        </p:spPr>
      </p:pic>
      <p:sp>
        <p:nvSpPr>
          <p:cNvPr id="2" name="AutoShape 2" descr="Image result for iphone image">
            <a:extLst>
              <a:ext uri="{FF2B5EF4-FFF2-40B4-BE49-F238E27FC236}">
                <a16:creationId xmlns:a16="http://schemas.microsoft.com/office/drawing/2014/main" id="{C68FFA12-0DDA-85C0-8CED-E632BED59EB6}"/>
              </a:ext>
            </a:extLst>
          </p:cNvPr>
          <p:cNvSpPr>
            <a:spLocks noChangeAspect="1" noChangeArrowheads="1"/>
          </p:cNvSpPr>
          <p:nvPr/>
        </p:nvSpPr>
        <p:spPr bwMode="auto">
          <a:xfrm>
            <a:off x="5932714" y="3276600"/>
            <a:ext cx="315686" cy="3156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9D9F2"/>
              </a:solidFill>
              <a:effectLst/>
              <a:uLnTx/>
              <a:uFillTx/>
              <a:latin typeface="Whitney Book"/>
              <a:ea typeface="+mn-ea"/>
              <a:cs typeface="+mn-cs"/>
            </a:endParaRPr>
          </a:p>
        </p:txBody>
      </p:sp>
      <p:sp>
        <p:nvSpPr>
          <p:cNvPr id="7" name="AutoShape 6" descr="Image result for iphone image">
            <a:extLst>
              <a:ext uri="{FF2B5EF4-FFF2-40B4-BE49-F238E27FC236}">
                <a16:creationId xmlns:a16="http://schemas.microsoft.com/office/drawing/2014/main" id="{4E698109-D49F-9496-D01C-496E8BCD21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9D9F2"/>
              </a:solidFill>
              <a:effectLst/>
              <a:uLnTx/>
              <a:uFillTx/>
              <a:latin typeface="Whitney Book"/>
              <a:ea typeface="+mn-ea"/>
              <a:cs typeface="+mn-cs"/>
            </a:endParaRPr>
          </a:p>
        </p:txBody>
      </p:sp>
      <p:pic>
        <p:nvPicPr>
          <p:cNvPr id="1034" name="Picture 10" descr="iPhone: Winter 2022 — Basic Apple Guy">
            <a:extLst>
              <a:ext uri="{FF2B5EF4-FFF2-40B4-BE49-F238E27FC236}">
                <a16:creationId xmlns:a16="http://schemas.microsoft.com/office/drawing/2014/main" id="{A78EDD12-7B42-E271-FAB4-760517F9D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645" y="3374708"/>
            <a:ext cx="2123031" cy="329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081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B5723-5889-A93D-8C70-9BEA904DA395}"/>
            </a:ext>
          </a:extLst>
        </p:cNvPr>
        <p:cNvGrpSpPr/>
        <p:nvPr/>
      </p:nvGrpSpPr>
      <p:grpSpPr>
        <a:xfrm>
          <a:off x="0" y="0"/>
          <a:ext cx="0" cy="0"/>
          <a:chOff x="0" y="0"/>
          <a:chExt cx="0" cy="0"/>
        </a:xfrm>
      </p:grpSpPr>
      <p:pic>
        <p:nvPicPr>
          <p:cNvPr id="17" name="Graphic 16">
            <a:extLst>
              <a:ext uri="{FF2B5EF4-FFF2-40B4-BE49-F238E27FC236}">
                <a16:creationId xmlns:a16="http://schemas.microsoft.com/office/drawing/2014/main" id="{C320B5AC-8044-1034-BBF2-5E00DDA0C2D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43785" y="855971"/>
            <a:ext cx="845741" cy="845741"/>
          </a:xfrm>
          <a:prstGeom prst="rect">
            <a:avLst/>
          </a:prstGeom>
        </p:spPr>
      </p:pic>
      <p:grpSp>
        <p:nvGrpSpPr>
          <p:cNvPr id="31" name="Group 30">
            <a:extLst>
              <a:ext uri="{FF2B5EF4-FFF2-40B4-BE49-F238E27FC236}">
                <a16:creationId xmlns:a16="http://schemas.microsoft.com/office/drawing/2014/main" id="{DA1E6AD2-2270-D51B-7C73-9EEDA428C646}"/>
              </a:ext>
            </a:extLst>
          </p:cNvPr>
          <p:cNvGrpSpPr/>
          <p:nvPr/>
        </p:nvGrpSpPr>
        <p:grpSpPr>
          <a:xfrm>
            <a:off x="209839" y="2158634"/>
            <a:ext cx="11628609" cy="2205210"/>
            <a:chOff x="233488" y="1860541"/>
            <a:chExt cx="11628609" cy="2205210"/>
          </a:xfrm>
        </p:grpSpPr>
        <p:sp>
          <p:nvSpPr>
            <p:cNvPr id="3" name="Oval 2">
              <a:extLst>
                <a:ext uri="{FF2B5EF4-FFF2-40B4-BE49-F238E27FC236}">
                  <a16:creationId xmlns:a16="http://schemas.microsoft.com/office/drawing/2014/main" id="{7914262A-11CF-A2C3-D69F-38C86FF03B56}"/>
                </a:ext>
              </a:extLst>
            </p:cNvPr>
            <p:cNvSpPr/>
            <p:nvPr/>
          </p:nvSpPr>
          <p:spPr>
            <a:xfrm>
              <a:off x="554186" y="1860541"/>
              <a:ext cx="567771" cy="567771"/>
            </a:xfrm>
            <a:prstGeom prst="ellipse">
              <a:avLst/>
            </a:prstGeom>
            <a:noFill/>
            <a:ln>
              <a:solidFill>
                <a:srgbClr val="FF6380"/>
              </a:solidFill>
            </a:ln>
          </p:spPr>
          <p:style>
            <a:lnRef idx="2">
              <a:schemeClr val="accent1">
                <a:shade val="15000"/>
              </a:schemeClr>
            </a:lnRef>
            <a:fillRef idx="1">
              <a:schemeClr val="accent1"/>
            </a:fillRef>
            <a:effectRef idx="0">
              <a:schemeClr val="accent1"/>
            </a:effectRef>
            <a:fontRef idx="minor">
              <a:schemeClr val="lt1"/>
            </a:fontRef>
          </p:style>
          <p:txBody>
            <a:bodyPr wrap="none"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6380"/>
                  </a:solidFill>
                  <a:effectLst/>
                  <a:uLnTx/>
                  <a:uFillTx/>
                  <a:latin typeface="Whitney Bold" pitchFamily="50" charset="0"/>
                  <a:ea typeface="+mn-ea"/>
                  <a:cs typeface="+mn-cs"/>
                </a:rPr>
                <a:t>Q4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6380"/>
                  </a:solidFill>
                  <a:effectLst/>
                  <a:uLnTx/>
                  <a:uFillTx/>
                  <a:latin typeface="Whitney Bold" pitchFamily="50" charset="0"/>
                  <a:ea typeface="+mn-ea"/>
                  <a:cs typeface="+mn-cs"/>
                </a:rPr>
                <a:t>2024</a:t>
              </a:r>
            </a:p>
          </p:txBody>
        </p:sp>
        <p:sp>
          <p:nvSpPr>
            <p:cNvPr id="4" name="Oval 3">
              <a:extLst>
                <a:ext uri="{FF2B5EF4-FFF2-40B4-BE49-F238E27FC236}">
                  <a16:creationId xmlns:a16="http://schemas.microsoft.com/office/drawing/2014/main" id="{8DDD03CD-261F-B7E8-DA32-922F84416C5C}"/>
                </a:ext>
              </a:extLst>
            </p:cNvPr>
            <p:cNvSpPr/>
            <p:nvPr/>
          </p:nvSpPr>
          <p:spPr>
            <a:xfrm>
              <a:off x="2353449" y="1860541"/>
              <a:ext cx="567771" cy="567771"/>
            </a:xfrm>
            <a:prstGeom prst="ellipse">
              <a:avLst/>
            </a:prstGeom>
            <a:noFill/>
            <a:ln>
              <a:solidFill>
                <a:srgbClr val="FF6380"/>
              </a:solidFill>
            </a:ln>
          </p:spPr>
          <p:style>
            <a:lnRef idx="2">
              <a:schemeClr val="accent1">
                <a:shade val="15000"/>
              </a:schemeClr>
            </a:lnRef>
            <a:fillRef idx="1">
              <a:schemeClr val="accent1"/>
            </a:fillRef>
            <a:effectRef idx="0">
              <a:schemeClr val="accent1"/>
            </a:effectRef>
            <a:fontRef idx="minor">
              <a:schemeClr val="lt1"/>
            </a:fontRef>
          </p:style>
          <p:txBody>
            <a:bodyPr wrap="none"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6380"/>
                  </a:solidFill>
                  <a:effectLst/>
                  <a:uLnTx/>
                  <a:uFillTx/>
                  <a:latin typeface="Whitney Bold" pitchFamily="50" charset="0"/>
                  <a:ea typeface="+mn-ea"/>
                  <a:cs typeface="+mn-cs"/>
                </a:rPr>
                <a:t>Q4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6380"/>
                  </a:solidFill>
                  <a:effectLst/>
                  <a:uLnTx/>
                  <a:uFillTx/>
                  <a:latin typeface="Whitney Bold" pitchFamily="50" charset="0"/>
                  <a:ea typeface="+mn-ea"/>
                  <a:cs typeface="+mn-cs"/>
                </a:rPr>
                <a:t>2025</a:t>
              </a:r>
            </a:p>
          </p:txBody>
        </p:sp>
        <p:sp>
          <p:nvSpPr>
            <p:cNvPr id="7" name="Arrow: Pentagon 6">
              <a:extLst>
                <a:ext uri="{FF2B5EF4-FFF2-40B4-BE49-F238E27FC236}">
                  <a16:creationId xmlns:a16="http://schemas.microsoft.com/office/drawing/2014/main" id="{866B616E-5346-DDAA-C534-E23921F2EBB7}"/>
                </a:ext>
              </a:extLst>
            </p:cNvPr>
            <p:cNvSpPr/>
            <p:nvPr/>
          </p:nvSpPr>
          <p:spPr>
            <a:xfrm>
              <a:off x="647738" y="2355454"/>
              <a:ext cx="2268000" cy="1038854"/>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D72"/>
                  </a:solidFill>
                  <a:effectLst/>
                  <a:uLnTx/>
                  <a:uFillTx/>
                  <a:latin typeface="Whitney Bold" pitchFamily="50" charset="0"/>
                  <a:ea typeface="+mn-ea"/>
                  <a:cs typeface="+mn-cs"/>
                </a:rPr>
                <a:t>Report generation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D72"/>
                  </a:solidFill>
                  <a:effectLst/>
                  <a:uLnTx/>
                  <a:uFillTx/>
                  <a:latin typeface="Whitney Bold" pitchFamily="50" charset="0"/>
                  <a:ea typeface="+mn-ea"/>
                  <a:cs typeface="+mn-cs"/>
                </a:rPr>
                <a:t>tool</a:t>
              </a:r>
            </a:p>
          </p:txBody>
        </p:sp>
        <p:sp>
          <p:nvSpPr>
            <p:cNvPr id="9" name="Arrow: Chevron 8">
              <a:extLst>
                <a:ext uri="{FF2B5EF4-FFF2-40B4-BE49-F238E27FC236}">
                  <a16:creationId xmlns:a16="http://schemas.microsoft.com/office/drawing/2014/main" id="{38286EF9-848B-8684-A938-C9FBA4A1B56A}"/>
                </a:ext>
              </a:extLst>
            </p:cNvPr>
            <p:cNvSpPr/>
            <p:nvPr/>
          </p:nvSpPr>
          <p:spPr>
            <a:xfrm>
              <a:off x="2437010" y="2355454"/>
              <a:ext cx="2268000" cy="1038854"/>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D72"/>
                  </a:solidFill>
                  <a:effectLst/>
                  <a:uLnTx/>
                  <a:uFillTx/>
                  <a:latin typeface="Whitney Bold" pitchFamily="50" charset="0"/>
                  <a:ea typeface="+mn-ea"/>
                  <a:cs typeface="+mn-cs"/>
                </a:rPr>
                <a:t>Interactive review pack</a:t>
              </a:r>
            </a:p>
          </p:txBody>
        </p:sp>
        <p:sp>
          <p:nvSpPr>
            <p:cNvPr id="11" name="Arrow: Chevron 10">
              <a:extLst>
                <a:ext uri="{FF2B5EF4-FFF2-40B4-BE49-F238E27FC236}">
                  <a16:creationId xmlns:a16="http://schemas.microsoft.com/office/drawing/2014/main" id="{F1B6CEB1-163D-8D90-AD31-88ADA51692E5}"/>
                </a:ext>
              </a:extLst>
            </p:cNvPr>
            <p:cNvSpPr/>
            <p:nvPr/>
          </p:nvSpPr>
          <p:spPr>
            <a:xfrm>
              <a:off x="4226282" y="2355454"/>
              <a:ext cx="2268000" cy="1038854"/>
            </a:xfrm>
            <a:prstGeom prst="chevron">
              <a:avLst/>
            </a:prstGeom>
            <a:solidFill>
              <a:srgbClr val="99D9F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D72"/>
                  </a:solidFill>
                  <a:effectLst/>
                  <a:uLnTx/>
                  <a:uFillTx/>
                  <a:latin typeface="Whitney Bold" pitchFamily="50" charset="0"/>
                  <a:ea typeface="+mn-ea"/>
                  <a:cs typeface="+mn-cs"/>
                </a:rPr>
                <a:t>ATR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D72"/>
                </a:solidFill>
                <a:effectLst/>
                <a:uLnTx/>
                <a:uFillTx/>
                <a:latin typeface="Whitney Bold"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2D72"/>
                </a:solidFill>
                <a:effectLst/>
                <a:uLnTx/>
                <a:uFillTx/>
                <a:latin typeface="Whitney Bold" pitchFamily="50" charset="0"/>
                <a:ea typeface="+mn-ea"/>
                <a:cs typeface="+mn-cs"/>
              </a:endParaRPr>
            </a:p>
          </p:txBody>
        </p:sp>
        <p:sp>
          <p:nvSpPr>
            <p:cNvPr id="12" name="Arrow: Chevron 11">
              <a:extLst>
                <a:ext uri="{FF2B5EF4-FFF2-40B4-BE49-F238E27FC236}">
                  <a16:creationId xmlns:a16="http://schemas.microsoft.com/office/drawing/2014/main" id="{DA49C268-1320-FEE0-3029-7F7D695E46A2}"/>
                </a:ext>
              </a:extLst>
            </p:cNvPr>
            <p:cNvSpPr/>
            <p:nvPr/>
          </p:nvSpPr>
          <p:spPr>
            <a:xfrm>
              <a:off x="6015554" y="2353908"/>
              <a:ext cx="2268000" cy="1040400"/>
            </a:xfrm>
            <a:prstGeom prst="chevron">
              <a:avLst/>
            </a:prstGeom>
            <a:solidFill>
              <a:srgbClr val="99D9F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D72"/>
                  </a:solidFill>
                  <a:effectLst/>
                  <a:uLnTx/>
                  <a:uFillTx/>
                  <a:latin typeface="Whitney Bold" pitchFamily="50" charset="0"/>
                  <a:ea typeface="+mn-ea"/>
                  <a:cs typeface="+mn-cs"/>
                </a:rPr>
                <a:t>      Investment advice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D72"/>
                  </a:solidFill>
                  <a:effectLst/>
                  <a:uLnTx/>
                  <a:uFillTx/>
                  <a:latin typeface="Whitney Bold" pitchFamily="50" charset="0"/>
                  <a:ea typeface="+mn-ea"/>
                  <a:cs typeface="+mn-cs"/>
                </a:rPr>
                <a:t>     &amp; risk calculation</a:t>
              </a:r>
            </a:p>
          </p:txBody>
        </p:sp>
        <p:sp>
          <p:nvSpPr>
            <p:cNvPr id="13" name="Arrow: Chevron 12">
              <a:extLst>
                <a:ext uri="{FF2B5EF4-FFF2-40B4-BE49-F238E27FC236}">
                  <a16:creationId xmlns:a16="http://schemas.microsoft.com/office/drawing/2014/main" id="{C1381E84-8EF0-CF60-5A8E-8273236C3C51}"/>
                </a:ext>
              </a:extLst>
            </p:cNvPr>
            <p:cNvSpPr/>
            <p:nvPr/>
          </p:nvSpPr>
          <p:spPr>
            <a:xfrm>
              <a:off x="7804826" y="2353908"/>
              <a:ext cx="2268000" cy="1040400"/>
            </a:xfrm>
            <a:prstGeom prst="chevron">
              <a:avLst/>
            </a:prstGeom>
            <a:solidFill>
              <a:srgbClr val="99D9F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D72"/>
                  </a:solidFill>
                  <a:effectLst/>
                  <a:uLnTx/>
                  <a:uFillTx/>
                  <a:latin typeface="Whitney Bold" pitchFamily="50" charset="0"/>
                  <a:ea typeface="+mn-ea"/>
                  <a:cs typeface="+mn-cs"/>
                </a:rPr>
                <a:t>Execution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D72"/>
                  </a:solidFill>
                  <a:effectLst/>
                  <a:uLnTx/>
                  <a:uFillTx/>
                  <a:latin typeface="Whitney Bold" pitchFamily="50" charset="0"/>
                  <a:ea typeface="+mn-ea"/>
                  <a:cs typeface="+mn-cs"/>
                </a:rPr>
                <a:t>of advice</a:t>
              </a:r>
            </a:p>
          </p:txBody>
        </p:sp>
        <p:sp>
          <p:nvSpPr>
            <p:cNvPr id="5" name="Oval 4">
              <a:extLst>
                <a:ext uri="{FF2B5EF4-FFF2-40B4-BE49-F238E27FC236}">
                  <a16:creationId xmlns:a16="http://schemas.microsoft.com/office/drawing/2014/main" id="{EF8793D4-747D-8CA7-689E-2FEBFAA0C329}"/>
                </a:ext>
              </a:extLst>
            </p:cNvPr>
            <p:cNvSpPr/>
            <p:nvPr/>
          </p:nvSpPr>
          <p:spPr>
            <a:xfrm>
              <a:off x="4147230" y="1860541"/>
              <a:ext cx="567771" cy="567771"/>
            </a:xfrm>
            <a:prstGeom prst="ellipse">
              <a:avLst/>
            </a:prstGeom>
            <a:noFill/>
            <a:ln>
              <a:solidFill>
                <a:srgbClr val="99D9F2"/>
              </a:solidFill>
            </a:ln>
          </p:spPr>
          <p:style>
            <a:lnRef idx="2">
              <a:schemeClr val="accent1">
                <a:shade val="15000"/>
              </a:schemeClr>
            </a:lnRef>
            <a:fillRef idx="1">
              <a:schemeClr val="accent1"/>
            </a:fillRef>
            <a:effectRef idx="0">
              <a:schemeClr val="accent1"/>
            </a:effectRef>
            <a:fontRef idx="minor">
              <a:schemeClr val="lt1"/>
            </a:fontRef>
          </p:style>
          <p:txBody>
            <a:bodyPr wrap="none"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99D9F2"/>
                  </a:solidFill>
                  <a:effectLst/>
                  <a:uLnTx/>
                  <a:uFillTx/>
                  <a:latin typeface="Whitney Bold" pitchFamily="50" charset="0"/>
                  <a:ea typeface="+mn-ea"/>
                  <a:cs typeface="+mn-cs"/>
                </a:rPr>
                <a:t>Q4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99D9F2"/>
                  </a:solidFill>
                  <a:effectLst/>
                  <a:uLnTx/>
                  <a:uFillTx/>
                  <a:latin typeface="Whitney Bold" pitchFamily="50" charset="0"/>
                  <a:ea typeface="+mn-ea"/>
                  <a:cs typeface="+mn-cs"/>
                </a:rPr>
                <a:t>2025</a:t>
              </a:r>
            </a:p>
          </p:txBody>
        </p:sp>
        <p:sp>
          <p:nvSpPr>
            <p:cNvPr id="6" name="Oval 5">
              <a:extLst>
                <a:ext uri="{FF2B5EF4-FFF2-40B4-BE49-F238E27FC236}">
                  <a16:creationId xmlns:a16="http://schemas.microsoft.com/office/drawing/2014/main" id="{764CE5E9-67EC-BC95-1524-0C12B6A71593}"/>
                </a:ext>
              </a:extLst>
            </p:cNvPr>
            <p:cNvSpPr/>
            <p:nvPr/>
          </p:nvSpPr>
          <p:spPr>
            <a:xfrm>
              <a:off x="5936502" y="1860541"/>
              <a:ext cx="567771" cy="567771"/>
            </a:xfrm>
            <a:prstGeom prst="ellipse">
              <a:avLst/>
            </a:prstGeom>
            <a:noFill/>
            <a:ln>
              <a:solidFill>
                <a:srgbClr val="99D9F2"/>
              </a:solidFill>
            </a:ln>
          </p:spPr>
          <p:style>
            <a:lnRef idx="2">
              <a:schemeClr val="accent1">
                <a:shade val="15000"/>
              </a:schemeClr>
            </a:lnRef>
            <a:fillRef idx="1">
              <a:schemeClr val="accent1"/>
            </a:fillRef>
            <a:effectRef idx="0">
              <a:schemeClr val="accent1"/>
            </a:effectRef>
            <a:fontRef idx="minor">
              <a:schemeClr val="lt1"/>
            </a:fontRef>
          </p:style>
          <p:txBody>
            <a:bodyPr wrap="none"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99D9F2"/>
                  </a:solidFill>
                  <a:effectLst/>
                  <a:uLnTx/>
                  <a:uFillTx/>
                  <a:latin typeface="Whitney Bold" pitchFamily="50" charset="0"/>
                  <a:ea typeface="+mn-ea"/>
                  <a:cs typeface="+mn-cs"/>
                </a:rPr>
                <a:t>Q1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99D9F2"/>
                  </a:solidFill>
                  <a:effectLst/>
                  <a:uLnTx/>
                  <a:uFillTx/>
                  <a:latin typeface="Whitney Bold" pitchFamily="50" charset="0"/>
                  <a:ea typeface="+mn-ea"/>
                  <a:cs typeface="+mn-cs"/>
                </a:rPr>
                <a:t>2026</a:t>
              </a:r>
            </a:p>
          </p:txBody>
        </p:sp>
        <p:sp>
          <p:nvSpPr>
            <p:cNvPr id="8" name="Oval 7">
              <a:extLst>
                <a:ext uri="{FF2B5EF4-FFF2-40B4-BE49-F238E27FC236}">
                  <a16:creationId xmlns:a16="http://schemas.microsoft.com/office/drawing/2014/main" id="{E63E2403-39C0-BCE1-6C7B-9A588725D1CC}"/>
                </a:ext>
              </a:extLst>
            </p:cNvPr>
            <p:cNvSpPr/>
            <p:nvPr/>
          </p:nvSpPr>
          <p:spPr>
            <a:xfrm>
              <a:off x="9515115" y="1860541"/>
              <a:ext cx="567771" cy="567771"/>
            </a:xfrm>
            <a:prstGeom prst="ellipse">
              <a:avLst/>
            </a:prstGeom>
            <a:noFill/>
            <a:ln>
              <a:solidFill>
                <a:srgbClr val="99D9F2"/>
              </a:solidFill>
            </a:ln>
          </p:spPr>
          <p:style>
            <a:lnRef idx="2">
              <a:schemeClr val="accent1">
                <a:shade val="15000"/>
              </a:schemeClr>
            </a:lnRef>
            <a:fillRef idx="1">
              <a:schemeClr val="accent1"/>
            </a:fillRef>
            <a:effectRef idx="0">
              <a:schemeClr val="accent1"/>
            </a:effectRef>
            <a:fontRef idx="minor">
              <a:schemeClr val="lt1"/>
            </a:fontRef>
          </p:style>
          <p:txBody>
            <a:bodyPr wrap="none"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99D9F2"/>
                  </a:solidFill>
                  <a:effectLst/>
                  <a:uLnTx/>
                  <a:uFillTx/>
                  <a:latin typeface="Whitney Bold" pitchFamily="50" charset="0"/>
                  <a:ea typeface="+mn-ea"/>
                  <a:cs typeface="+mn-cs"/>
                </a:rPr>
                <a:t>Q4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99D9F2"/>
                  </a:solidFill>
                  <a:effectLst/>
                  <a:uLnTx/>
                  <a:uFillTx/>
                  <a:latin typeface="Whitney Bold" pitchFamily="50" charset="0"/>
                  <a:ea typeface="+mn-ea"/>
                  <a:cs typeface="+mn-cs"/>
                </a:rPr>
                <a:t>2026</a:t>
              </a:r>
            </a:p>
          </p:txBody>
        </p:sp>
        <p:sp>
          <p:nvSpPr>
            <p:cNvPr id="20" name="Arrow: Pentagon 6">
              <a:extLst>
                <a:ext uri="{FF2B5EF4-FFF2-40B4-BE49-F238E27FC236}">
                  <a16:creationId xmlns:a16="http://schemas.microsoft.com/office/drawing/2014/main" id="{49726C8D-53C4-AEDC-44B7-E36136BB5321}"/>
                </a:ext>
              </a:extLst>
            </p:cNvPr>
            <p:cNvSpPr/>
            <p:nvPr/>
          </p:nvSpPr>
          <p:spPr>
            <a:xfrm>
              <a:off x="647737" y="3547077"/>
              <a:ext cx="11110973" cy="484632"/>
            </a:xfrm>
            <a:prstGeom prst="homePlate">
              <a:avLst>
                <a:gd name="adj" fmla="val 92605"/>
              </a:avLst>
            </a:prstGeom>
            <a:gradFill flip="none" rotWithShape="1">
              <a:gsLst>
                <a:gs pos="0">
                  <a:schemeClr val="accent2"/>
                </a:gs>
                <a:gs pos="60000">
                  <a:srgbClr val="9AD9F2">
                    <a:alpha val="66167"/>
                  </a:srgbClr>
                </a:gs>
                <a:gs pos="100000">
                  <a:srgbClr val="9AD9F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24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D72"/>
                  </a:solidFill>
                  <a:effectLst/>
                  <a:uLnTx/>
                  <a:uFillTx/>
                  <a:latin typeface="Whitney Bold" pitchFamily="50" charset="0"/>
                  <a:ea typeface="+mn-ea"/>
                  <a:cs typeface="+mn-cs"/>
                </a:rPr>
                <a:t>Adviser Copilot</a:t>
              </a:r>
            </a:p>
          </p:txBody>
        </p:sp>
        <p:sp>
          <p:nvSpPr>
            <p:cNvPr id="22" name="TextBox 21">
              <a:extLst>
                <a:ext uri="{FF2B5EF4-FFF2-40B4-BE49-F238E27FC236}">
                  <a16:creationId xmlns:a16="http://schemas.microsoft.com/office/drawing/2014/main" id="{C7EF8AB4-E211-E5D1-5840-B1D929016873}"/>
                </a:ext>
              </a:extLst>
            </p:cNvPr>
            <p:cNvSpPr txBox="1"/>
            <p:nvPr/>
          </p:nvSpPr>
          <p:spPr>
            <a:xfrm>
              <a:off x="233488" y="3542531"/>
              <a:ext cx="12073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6380"/>
                  </a:solidFill>
                  <a:effectLst/>
                  <a:uLnTx/>
                  <a:uFillTx/>
                  <a:latin typeface="Whitney Black"/>
                  <a:ea typeface="+mn-ea"/>
                  <a:cs typeface="+mn-cs"/>
                </a:rPr>
                <a:t>+</a:t>
              </a:r>
            </a:p>
          </p:txBody>
        </p:sp>
        <p:sp>
          <p:nvSpPr>
            <p:cNvPr id="19" name="Arrow: Chevron 12">
              <a:extLst>
                <a:ext uri="{FF2B5EF4-FFF2-40B4-BE49-F238E27FC236}">
                  <a16:creationId xmlns:a16="http://schemas.microsoft.com/office/drawing/2014/main" id="{FCDACDA4-DEAA-15C1-3814-A346DC3A2AB3}"/>
                </a:ext>
              </a:extLst>
            </p:cNvPr>
            <p:cNvSpPr/>
            <p:nvPr/>
          </p:nvSpPr>
          <p:spPr>
            <a:xfrm>
              <a:off x="9594097" y="2353908"/>
              <a:ext cx="2268000" cy="1040400"/>
            </a:xfrm>
            <a:prstGeom prst="chevron">
              <a:avLst/>
            </a:prstGeom>
            <a:solidFill>
              <a:srgbClr val="99D9F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D72"/>
                  </a:solidFill>
                  <a:effectLst/>
                  <a:uLnTx/>
                  <a:uFillTx/>
                  <a:latin typeface="Whitney Bold" pitchFamily="50" charset="0"/>
                  <a:ea typeface="+mn-ea"/>
                  <a:cs typeface="+mn-cs"/>
                </a:rPr>
                <a:t>Cash flow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D72"/>
                  </a:solidFill>
                  <a:effectLst/>
                  <a:uLnTx/>
                  <a:uFillTx/>
                  <a:latin typeface="Whitney Bold" pitchFamily="50" charset="0"/>
                  <a:ea typeface="+mn-ea"/>
                  <a:cs typeface="+mn-cs"/>
                </a:rPr>
                <a:t>modelling</a:t>
              </a:r>
            </a:p>
          </p:txBody>
        </p:sp>
        <p:sp>
          <p:nvSpPr>
            <p:cNvPr id="28" name="Oval 27">
              <a:extLst>
                <a:ext uri="{FF2B5EF4-FFF2-40B4-BE49-F238E27FC236}">
                  <a16:creationId xmlns:a16="http://schemas.microsoft.com/office/drawing/2014/main" id="{8902DF5B-1D3E-7EC8-86C2-15FDC126A17F}"/>
                </a:ext>
              </a:extLst>
            </p:cNvPr>
            <p:cNvSpPr/>
            <p:nvPr/>
          </p:nvSpPr>
          <p:spPr>
            <a:xfrm>
              <a:off x="7732390" y="1870785"/>
              <a:ext cx="567771" cy="567771"/>
            </a:xfrm>
            <a:prstGeom prst="ellipse">
              <a:avLst/>
            </a:prstGeom>
            <a:noFill/>
            <a:ln>
              <a:solidFill>
                <a:srgbClr val="99D9F2"/>
              </a:solidFill>
            </a:ln>
          </p:spPr>
          <p:style>
            <a:lnRef idx="2">
              <a:schemeClr val="accent1">
                <a:shade val="15000"/>
              </a:schemeClr>
            </a:lnRef>
            <a:fillRef idx="1">
              <a:schemeClr val="accent1"/>
            </a:fillRef>
            <a:effectRef idx="0">
              <a:schemeClr val="accent1"/>
            </a:effectRef>
            <a:fontRef idx="minor">
              <a:schemeClr val="lt1"/>
            </a:fontRef>
          </p:style>
          <p:txBody>
            <a:bodyPr wrap="none" t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99D9F2"/>
                  </a:solidFill>
                  <a:effectLst/>
                  <a:uLnTx/>
                  <a:uFillTx/>
                  <a:latin typeface="Whitney Bold" pitchFamily="50" charset="0"/>
                  <a:ea typeface="+mn-ea"/>
                  <a:cs typeface="+mn-cs"/>
                </a:rPr>
                <a:t>Q3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99D9F2"/>
                  </a:solidFill>
                  <a:effectLst/>
                  <a:uLnTx/>
                  <a:uFillTx/>
                  <a:latin typeface="Whitney Bold" pitchFamily="50" charset="0"/>
                  <a:ea typeface="+mn-ea"/>
                  <a:cs typeface="+mn-cs"/>
                </a:rPr>
                <a:t>2026</a:t>
              </a:r>
            </a:p>
          </p:txBody>
        </p:sp>
      </p:grpSp>
      <p:sp>
        <p:nvSpPr>
          <p:cNvPr id="16" name="Title 1">
            <a:extLst>
              <a:ext uri="{FF2B5EF4-FFF2-40B4-BE49-F238E27FC236}">
                <a16:creationId xmlns:a16="http://schemas.microsoft.com/office/drawing/2014/main" id="{7713E6F0-22A1-B3B8-0D19-B301A73B65F8}"/>
              </a:ext>
            </a:extLst>
          </p:cNvPr>
          <p:cNvSpPr>
            <a:spLocks noGrp="1"/>
          </p:cNvSpPr>
          <p:nvPr>
            <p:ph type="title"/>
          </p:nvPr>
        </p:nvSpPr>
        <p:spPr>
          <a:xfrm>
            <a:off x="414787" y="130630"/>
            <a:ext cx="9357823" cy="1506268"/>
          </a:xfrm>
        </p:spPr>
        <p:txBody>
          <a:bodyPr/>
          <a:lstStyle/>
          <a:p>
            <a:r>
              <a:rPr lang="en-GB" noProof="0" dirty="0"/>
              <a:t>Working to make the Platform redundant</a:t>
            </a:r>
          </a:p>
        </p:txBody>
      </p:sp>
      <p:sp>
        <p:nvSpPr>
          <p:cNvPr id="24" name="Arrow: Pentagon 6">
            <a:extLst>
              <a:ext uri="{FF2B5EF4-FFF2-40B4-BE49-F238E27FC236}">
                <a16:creationId xmlns:a16="http://schemas.microsoft.com/office/drawing/2014/main" id="{76E68516-EDCA-C1E2-23EB-4470B9C8968A}"/>
              </a:ext>
            </a:extLst>
          </p:cNvPr>
          <p:cNvSpPr/>
          <p:nvPr/>
        </p:nvSpPr>
        <p:spPr>
          <a:xfrm>
            <a:off x="624088" y="4501138"/>
            <a:ext cx="11110973" cy="484632"/>
          </a:xfrm>
          <a:prstGeom prst="homePlate">
            <a:avLst>
              <a:gd name="adj" fmla="val 92605"/>
            </a:avLst>
          </a:prstGeom>
          <a:gradFill flip="none" rotWithShape="1">
            <a:gsLst>
              <a:gs pos="0">
                <a:schemeClr val="accent2"/>
              </a:gs>
              <a:gs pos="60000">
                <a:srgbClr val="9AD9F2">
                  <a:alpha val="66167"/>
                </a:srgbClr>
              </a:gs>
              <a:gs pos="100000">
                <a:srgbClr val="9AD9F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24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D72"/>
                </a:solidFill>
                <a:effectLst/>
                <a:uLnTx/>
                <a:uFillTx/>
                <a:latin typeface="Whitney Bold" pitchFamily="50" charset="0"/>
                <a:ea typeface="+mn-ea"/>
                <a:cs typeface="+mn-cs"/>
              </a:rPr>
              <a:t>Outsourced &amp; Automated data gathering / LOA Service</a:t>
            </a:r>
          </a:p>
        </p:txBody>
      </p:sp>
      <p:sp>
        <p:nvSpPr>
          <p:cNvPr id="23" name="Parallelogram 22">
            <a:extLst>
              <a:ext uri="{FF2B5EF4-FFF2-40B4-BE49-F238E27FC236}">
                <a16:creationId xmlns:a16="http://schemas.microsoft.com/office/drawing/2014/main" id="{9906B891-D5F9-A31B-0BAD-6D23E1CA61E5}"/>
              </a:ext>
            </a:extLst>
          </p:cNvPr>
          <p:cNvSpPr/>
          <p:nvPr/>
        </p:nvSpPr>
        <p:spPr>
          <a:xfrm>
            <a:off x="3553905" y="3163681"/>
            <a:ext cx="2926719" cy="1168513"/>
          </a:xfrm>
          <a:prstGeom prst="parallelogram">
            <a:avLst>
              <a:gd name="adj" fmla="val 100316"/>
            </a:avLst>
          </a:prstGeom>
          <a:solidFill>
            <a:srgbClr val="99D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D72"/>
                </a:solidFill>
                <a:effectLst/>
                <a:uLnTx/>
                <a:uFillTx/>
                <a:latin typeface="Whitney Bold" pitchFamily="50" charset="0"/>
                <a:ea typeface="+mn-ea"/>
                <a:cs typeface="+mn-cs"/>
              </a:rPr>
              <a:t>Fact find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D72"/>
                </a:solidFill>
                <a:effectLst/>
                <a:uLnTx/>
                <a:uFillTx/>
                <a:latin typeface="Whitney Bold" pitchFamily="50" charset="0"/>
                <a:ea typeface="+mn-ea"/>
                <a:cs typeface="+mn-cs"/>
              </a:rPr>
              <a:t>AI integration</a:t>
            </a:r>
          </a:p>
        </p:txBody>
      </p:sp>
      <p:cxnSp>
        <p:nvCxnSpPr>
          <p:cNvPr id="15" name="Straight Connector 14">
            <a:extLst>
              <a:ext uri="{FF2B5EF4-FFF2-40B4-BE49-F238E27FC236}">
                <a16:creationId xmlns:a16="http://schemas.microsoft.com/office/drawing/2014/main" id="{921D6BCD-7B48-8A55-2C09-13DACB1C9E1B}"/>
              </a:ext>
            </a:extLst>
          </p:cNvPr>
          <p:cNvCxnSpPr>
            <a:cxnSpLocks/>
          </p:cNvCxnSpPr>
          <p:nvPr/>
        </p:nvCxnSpPr>
        <p:spPr>
          <a:xfrm>
            <a:off x="4692325" y="3170663"/>
            <a:ext cx="1778307" cy="0"/>
          </a:xfrm>
          <a:prstGeom prst="line">
            <a:avLst/>
          </a:prstGeom>
          <a:ln w="19050">
            <a:solidFill>
              <a:srgbClr val="002359"/>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5F44B19-AE5B-43E0-3953-89E6B38348FD}"/>
              </a:ext>
            </a:extLst>
          </p:cNvPr>
          <p:cNvSpPr/>
          <p:nvPr/>
        </p:nvSpPr>
        <p:spPr>
          <a:xfrm>
            <a:off x="5359786" y="3840624"/>
            <a:ext cx="2348956" cy="489178"/>
          </a:xfrm>
          <a:prstGeom prst="parallelogram">
            <a:avLst>
              <a:gd name="adj" fmla="val 100316"/>
            </a:avLst>
          </a:prstGeom>
          <a:solidFill>
            <a:srgbClr val="99D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D72"/>
                </a:solidFill>
                <a:effectLst/>
                <a:uLnTx/>
                <a:uFillTx/>
                <a:latin typeface="Whitney Bold" pitchFamily="50" charset="0"/>
                <a:ea typeface="+mn-ea"/>
                <a:cs typeface="+mn-cs"/>
              </a:rPr>
              <a:t>Native app</a:t>
            </a:r>
          </a:p>
        </p:txBody>
      </p:sp>
    </p:spTree>
    <p:extLst>
      <p:ext uri="{BB962C8B-B14F-4D97-AF65-F5344CB8AC3E}">
        <p14:creationId xmlns:p14="http://schemas.microsoft.com/office/powerpoint/2010/main" val="249678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AB6A-1772-0E66-EFCF-EAFC1B7506B1}"/>
              </a:ext>
            </a:extLst>
          </p:cNvPr>
          <p:cNvSpPr>
            <a:spLocks noGrp="1"/>
          </p:cNvSpPr>
          <p:nvPr>
            <p:ph type="title"/>
          </p:nvPr>
        </p:nvSpPr>
        <p:spPr>
          <a:xfrm>
            <a:off x="340360" y="73480"/>
            <a:ext cx="11512973" cy="1912338"/>
          </a:xfrm>
        </p:spPr>
        <p:txBody>
          <a:bodyPr/>
          <a:lstStyle/>
          <a:p>
            <a:r>
              <a:rPr lang="en-US" dirty="0"/>
              <a:t>Deep &amp; 2way back office integration</a:t>
            </a:r>
            <a:endParaRPr lang="en-GB" dirty="0"/>
          </a:p>
        </p:txBody>
      </p:sp>
      <p:sp>
        <p:nvSpPr>
          <p:cNvPr id="3" name="Text Placeholder 2">
            <a:extLst>
              <a:ext uri="{FF2B5EF4-FFF2-40B4-BE49-F238E27FC236}">
                <a16:creationId xmlns:a16="http://schemas.microsoft.com/office/drawing/2014/main" id="{841CAD52-9A46-290D-08FD-9DA27779DB5A}"/>
              </a:ext>
            </a:extLst>
          </p:cNvPr>
          <p:cNvSpPr>
            <a:spLocks noGrp="1"/>
          </p:cNvSpPr>
          <p:nvPr>
            <p:ph type="body" sz="quarter" idx="12"/>
          </p:nvPr>
        </p:nvSpPr>
        <p:spPr/>
        <p:txBody>
          <a:bodyPr>
            <a:normAutofit fontScale="77500" lnSpcReduction="20000"/>
          </a:bodyPr>
          <a:lstStyle/>
          <a:p>
            <a:r>
              <a:rPr lang="en-US" dirty="0"/>
              <a:t>Build your illustrations in back office</a:t>
            </a:r>
          </a:p>
          <a:p>
            <a:r>
              <a:rPr lang="en-US" dirty="0"/>
              <a:t>Complete your research in back office and</a:t>
            </a:r>
            <a:br>
              <a:rPr lang="en-US" dirty="0"/>
            </a:br>
            <a:r>
              <a:rPr lang="en-US" dirty="0"/>
              <a:t>send your recommendations via the</a:t>
            </a:r>
            <a:br>
              <a:rPr lang="en-US" dirty="0"/>
            </a:br>
            <a:r>
              <a:rPr lang="en-US" dirty="0"/>
              <a:t>Client Portal</a:t>
            </a:r>
          </a:p>
          <a:p>
            <a:r>
              <a:rPr lang="en-US" dirty="0"/>
              <a:t>Prospect plan is auto-created</a:t>
            </a:r>
          </a:p>
          <a:p>
            <a:r>
              <a:rPr lang="en-US" dirty="0"/>
              <a:t>Submit the account opening</a:t>
            </a:r>
            <a:br>
              <a:rPr lang="en-US" dirty="0"/>
            </a:br>
            <a:r>
              <a:rPr lang="en-US" dirty="0"/>
              <a:t>paperwork to the Client Portal</a:t>
            </a:r>
          </a:p>
          <a:p>
            <a:r>
              <a:rPr lang="en-US" dirty="0"/>
              <a:t>Client digitally </a:t>
            </a:r>
            <a:r>
              <a:rPr lang="en-US" dirty="0" err="1"/>
              <a:t>authorises</a:t>
            </a:r>
            <a:r>
              <a:rPr lang="en-US" dirty="0"/>
              <a:t> the</a:t>
            </a:r>
            <a:br>
              <a:rPr lang="en-US" dirty="0"/>
            </a:br>
            <a:r>
              <a:rPr lang="en-US" dirty="0"/>
              <a:t>transactions</a:t>
            </a:r>
          </a:p>
          <a:p>
            <a:r>
              <a:rPr lang="en-US" dirty="0"/>
              <a:t>Data seamlessly pushed to the</a:t>
            </a:r>
            <a:br>
              <a:rPr lang="en-US" dirty="0"/>
            </a:br>
            <a:r>
              <a:rPr lang="en-US" dirty="0"/>
              <a:t>platform without ever leaving back office. </a:t>
            </a:r>
          </a:p>
          <a:p>
            <a:r>
              <a:rPr lang="en-US" dirty="0"/>
              <a:t>POS documentation fed back into</a:t>
            </a:r>
            <a:br>
              <a:rPr lang="en-US" dirty="0"/>
            </a:br>
            <a:r>
              <a:rPr lang="en-US" dirty="0"/>
              <a:t>back office on completion.</a:t>
            </a:r>
          </a:p>
          <a:p>
            <a:pPr marL="0" indent="0">
              <a:buNone/>
            </a:pPr>
            <a:endParaRPr lang="en-US" dirty="0"/>
          </a:p>
          <a:p>
            <a:endParaRPr lang="en-US" dirty="0"/>
          </a:p>
          <a:p>
            <a:endParaRPr lang="en-US" dirty="0"/>
          </a:p>
          <a:p>
            <a:endParaRPr lang="en-GB" dirty="0"/>
          </a:p>
        </p:txBody>
      </p:sp>
    </p:spTree>
    <p:extLst>
      <p:ext uri="{BB962C8B-B14F-4D97-AF65-F5344CB8AC3E}">
        <p14:creationId xmlns:p14="http://schemas.microsoft.com/office/powerpoint/2010/main" val="33639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2A2F1-9162-CF63-DE06-4A63DB686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7C0DBD-307F-84B0-2725-6508F4103438}"/>
              </a:ext>
            </a:extLst>
          </p:cNvPr>
          <p:cNvSpPr>
            <a:spLocks noGrp="1"/>
          </p:cNvSpPr>
          <p:nvPr>
            <p:ph type="title"/>
          </p:nvPr>
        </p:nvSpPr>
        <p:spPr>
          <a:xfrm>
            <a:off x="340360" y="179614"/>
            <a:ext cx="11512973" cy="1806204"/>
          </a:xfrm>
        </p:spPr>
        <p:txBody>
          <a:bodyPr/>
          <a:lstStyle/>
          <a:p>
            <a:r>
              <a:rPr lang="en-US" dirty="0"/>
              <a:t>Removal of the Annual client review?</a:t>
            </a:r>
            <a:endParaRPr lang="en-GB" dirty="0"/>
          </a:p>
        </p:txBody>
      </p:sp>
      <p:sp>
        <p:nvSpPr>
          <p:cNvPr id="3" name="Text Placeholder 2">
            <a:extLst>
              <a:ext uri="{FF2B5EF4-FFF2-40B4-BE49-F238E27FC236}">
                <a16:creationId xmlns:a16="http://schemas.microsoft.com/office/drawing/2014/main" id="{1CFE717E-5BB2-6BF8-D8B0-05E3A8CF946C}"/>
              </a:ext>
            </a:extLst>
          </p:cNvPr>
          <p:cNvSpPr>
            <a:spLocks noGrp="1"/>
          </p:cNvSpPr>
          <p:nvPr>
            <p:ph type="body" sz="quarter" idx="12"/>
          </p:nvPr>
        </p:nvSpPr>
        <p:spPr/>
        <p:txBody>
          <a:bodyPr>
            <a:normAutofit/>
          </a:bodyPr>
          <a:lstStyle/>
          <a:p>
            <a:r>
              <a:rPr lang="en-US" dirty="0"/>
              <a:t>Since RDR and before this has been the bed-rock of ongoing client service, for which the client pays an ongoing fee.</a:t>
            </a:r>
          </a:p>
          <a:p>
            <a:r>
              <a:rPr lang="en-GB" dirty="0"/>
              <a:t>Perhaps, we move to a technology guided continuous suitability and risk monitoring, with human intervention when prompted.</a:t>
            </a:r>
          </a:p>
          <a:p>
            <a:r>
              <a:rPr lang="en-GB" dirty="0"/>
              <a:t>Does that allow access to look after more clients?</a:t>
            </a:r>
          </a:p>
          <a:p>
            <a:endParaRPr lang="en-US" dirty="0"/>
          </a:p>
          <a:p>
            <a:endParaRPr lang="en-US" dirty="0"/>
          </a:p>
          <a:p>
            <a:endParaRPr lang="en-GB" dirty="0"/>
          </a:p>
        </p:txBody>
      </p:sp>
    </p:spTree>
    <p:extLst>
      <p:ext uri="{BB962C8B-B14F-4D97-AF65-F5344CB8AC3E}">
        <p14:creationId xmlns:p14="http://schemas.microsoft.com/office/powerpoint/2010/main" val="227244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BCA617-C703-D282-ED10-E2FDEC52AE06}"/>
              </a:ext>
            </a:extLst>
          </p:cNvPr>
          <p:cNvPicPr>
            <a:picLocks noChangeAspect="1"/>
          </p:cNvPicPr>
          <p:nvPr/>
        </p:nvPicPr>
        <p:blipFill>
          <a:blip r:embed="rId2"/>
          <a:stretch>
            <a:fillRect/>
          </a:stretch>
        </p:blipFill>
        <p:spPr>
          <a:xfrm>
            <a:off x="484468" y="299898"/>
            <a:ext cx="10805980" cy="6036347"/>
          </a:xfrm>
          <a:prstGeom prst="rect">
            <a:avLst/>
          </a:prstGeom>
        </p:spPr>
      </p:pic>
    </p:spTree>
    <p:extLst>
      <p:ext uri="{BB962C8B-B14F-4D97-AF65-F5344CB8AC3E}">
        <p14:creationId xmlns:p14="http://schemas.microsoft.com/office/powerpoint/2010/main" val="296898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9D611E1-E0B7-3CBF-2798-DE0F93AD1B87}"/>
            </a:ext>
          </a:extLst>
        </p:cNvPr>
        <p:cNvGrpSpPr/>
        <p:nvPr/>
      </p:nvGrpSpPr>
      <p:grpSpPr>
        <a:xfrm>
          <a:off x="0" y="0"/>
          <a:ext cx="0" cy="0"/>
          <a:chOff x="0" y="0"/>
          <a:chExt cx="0" cy="0"/>
        </a:xfrm>
      </p:grpSpPr>
      <p:sp>
        <p:nvSpPr>
          <p:cNvPr id="30" name="Slide Number Placeholder 29">
            <a:extLst>
              <a:ext uri="{FF2B5EF4-FFF2-40B4-BE49-F238E27FC236}">
                <a16:creationId xmlns:a16="http://schemas.microsoft.com/office/drawing/2014/main" id="{00403570-639F-C586-FD27-353C4CFCA2D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en-GB" sz="1050" b="0" i="0" u="none" strike="noStrike" kern="1200" cap="none" spc="0" normalizeH="0" baseline="0" noProof="0" smtClean="0">
                <a:ln>
                  <a:noFill/>
                </a:ln>
                <a:solidFill>
                  <a:srgbClr val="002D7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50" b="0" i="0" u="none" strike="noStrike" kern="1200" cap="none" spc="0" normalizeH="0" baseline="0" noProof="0">
              <a:ln>
                <a:noFill/>
              </a:ln>
              <a:solidFill>
                <a:srgbClr val="002D72"/>
              </a:solidFill>
              <a:effectLst/>
              <a:uLnTx/>
              <a:uFillTx/>
              <a:latin typeface="Whitney Black" pitchFamily="50" charset="0"/>
              <a:ea typeface="+mn-ea"/>
              <a:cs typeface="+mn-cs"/>
            </a:endParaRPr>
          </a:p>
        </p:txBody>
      </p:sp>
      <p:sp>
        <p:nvSpPr>
          <p:cNvPr id="5" name="Rubrik 4">
            <a:extLst>
              <a:ext uri="{FF2B5EF4-FFF2-40B4-BE49-F238E27FC236}">
                <a16:creationId xmlns:a16="http://schemas.microsoft.com/office/drawing/2014/main" id="{AADB6E86-C1C5-E06C-C4C5-898474A37064}"/>
              </a:ext>
            </a:extLst>
          </p:cNvPr>
          <p:cNvSpPr txBox="1">
            <a:spLocks/>
          </p:cNvSpPr>
          <p:nvPr/>
        </p:nvSpPr>
        <p:spPr>
          <a:xfrm>
            <a:off x="854081" y="678180"/>
            <a:ext cx="8521157" cy="1034803"/>
          </a:xfrm>
          <a:prstGeom prst="rect">
            <a:avLst/>
          </a:prstGeom>
        </p:spPr>
        <p:txBody>
          <a:bodyPr vert="horz" lIns="90000" tIns="45720" rIns="91440" bIns="45720" rtlCol="0" anchor="ctr">
            <a:noAutofit/>
          </a:bodyPr>
          <a:lstStyle>
            <a:lvl1pPr algn="l" defTabSz="914400" rtl="0" eaLnBrk="1" latinLnBrk="0" hangingPunct="1">
              <a:lnSpc>
                <a:spcPct val="90000"/>
              </a:lnSpc>
              <a:spcBef>
                <a:spcPct val="0"/>
              </a:spcBef>
              <a:buNone/>
              <a:defRPr sz="6600" kern="1200">
                <a:solidFill>
                  <a:srgbClr val="002D72"/>
                </a:solidFill>
                <a:latin typeface="Whitney Black"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002D72"/>
                </a:solidFill>
                <a:effectLst/>
                <a:uLnTx/>
                <a:uFillTx/>
                <a:latin typeface="Whitney Black" pitchFamily="50" charset="0"/>
                <a:ea typeface="+mj-ea"/>
                <a:cs typeface="+mj-cs"/>
              </a:rPr>
              <a:t>Example Costs</a:t>
            </a:r>
            <a:endParaRPr kumimoji="0" lang="en-GB" sz="6000" b="0" i="0" u="none" strike="noStrike" kern="1200" cap="none" spc="0" normalizeH="0" baseline="0" noProof="0" dirty="0">
              <a:ln>
                <a:noFill/>
              </a:ln>
              <a:solidFill>
                <a:srgbClr val="002D72"/>
              </a:solidFill>
              <a:effectLst/>
              <a:uLnTx/>
              <a:uFillTx/>
              <a:latin typeface="Whitney Book"/>
              <a:ea typeface="+mj-ea"/>
              <a:cs typeface="+mj-cs"/>
            </a:endParaRPr>
          </a:p>
        </p:txBody>
      </p:sp>
      <p:sp>
        <p:nvSpPr>
          <p:cNvPr id="6" name="Platshållare för innehåll 57">
            <a:extLst>
              <a:ext uri="{FF2B5EF4-FFF2-40B4-BE49-F238E27FC236}">
                <a16:creationId xmlns:a16="http://schemas.microsoft.com/office/drawing/2014/main" id="{DC6B0E59-4248-3C69-5646-C1D9B41A0E89}"/>
              </a:ext>
            </a:extLst>
          </p:cNvPr>
          <p:cNvSpPr txBox="1">
            <a:spLocks/>
          </p:cNvSpPr>
          <p:nvPr/>
        </p:nvSpPr>
        <p:spPr>
          <a:xfrm>
            <a:off x="854081" y="1880869"/>
            <a:ext cx="8716639" cy="4608056"/>
          </a:xfrm>
          <a:prstGeom prst="rect">
            <a:avLst/>
          </a:prstGeom>
        </p:spPr>
        <p:txBody>
          <a:bodyPr vert="horz" lIns="0" tIns="45720" rIns="91440" bIns="45720" rtlCol="0" anchor="t">
            <a:noAutofit/>
          </a:bodyPr>
          <a:lstStyle>
            <a:lvl1pPr marL="355600" indent="-355600" algn="l" defTabSz="914400" rtl="0" eaLnBrk="1" latinLnBrk="0" hangingPunct="1">
              <a:lnSpc>
                <a:spcPct val="90000"/>
              </a:lnSpc>
              <a:spcBef>
                <a:spcPts val="1000"/>
              </a:spcBef>
              <a:buClr>
                <a:srgbClr val="002D72"/>
              </a:buClr>
              <a:buFont typeface="Whitney Book" pitchFamily="50" charset="0"/>
              <a:buChar char="—"/>
              <a:defRPr sz="2800" kern="1200">
                <a:solidFill>
                  <a:srgbClr val="002D72"/>
                </a:solidFill>
                <a:latin typeface="Whitney Book" pitchFamily="50" charset="0"/>
                <a:ea typeface="+mn-ea"/>
                <a:cs typeface="+mn-cs"/>
              </a:defRPr>
            </a:lvl1pPr>
            <a:lvl2pPr marL="808038" indent="-350838" algn="l" defTabSz="914400" rtl="0" eaLnBrk="1" latinLnBrk="0" hangingPunct="1">
              <a:lnSpc>
                <a:spcPct val="90000"/>
              </a:lnSpc>
              <a:spcBef>
                <a:spcPts val="500"/>
              </a:spcBef>
              <a:buClr>
                <a:srgbClr val="002D72"/>
              </a:buClr>
              <a:buFont typeface="Whitney Book" pitchFamily="50" charset="0"/>
              <a:buChar char="—"/>
              <a:defRPr sz="2400" kern="1200">
                <a:solidFill>
                  <a:srgbClr val="002D72"/>
                </a:solidFill>
                <a:latin typeface="Whitney Book" pitchFamily="50" charset="0"/>
                <a:ea typeface="+mn-ea"/>
                <a:cs typeface="+mn-cs"/>
              </a:defRPr>
            </a:lvl2pPr>
            <a:lvl3pPr marL="1252538" indent="-338138" algn="l" defTabSz="914400" rtl="0" eaLnBrk="1" latinLnBrk="0" hangingPunct="1">
              <a:lnSpc>
                <a:spcPct val="90000"/>
              </a:lnSpc>
              <a:spcBef>
                <a:spcPts val="500"/>
              </a:spcBef>
              <a:buClr>
                <a:srgbClr val="002D72"/>
              </a:buClr>
              <a:buFont typeface="Whitney Book" pitchFamily="50" charset="0"/>
              <a:buChar char="—"/>
              <a:defRPr sz="2000" kern="1200">
                <a:solidFill>
                  <a:srgbClr val="002D72"/>
                </a:solidFill>
                <a:latin typeface="Whitney Book" pitchFamily="50" charset="0"/>
                <a:ea typeface="+mn-ea"/>
                <a:cs typeface="+mn-cs"/>
              </a:defRPr>
            </a:lvl3pPr>
            <a:lvl4pPr marL="1704975" indent="-333375"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4pPr>
            <a:lvl5pPr marL="2147888" indent="-354013"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Tiered Annual charge reducing on Total platform AUM.</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2D72"/>
              </a:solidFill>
              <a:effectLst/>
              <a:uLnTx/>
              <a:uFillTx/>
              <a:latin typeface="Whitney Book"/>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£200k – 18 bps</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£400k – 16 bps</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£500k – 15 bps</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£750k – 13 bps</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£1m – 11 bps</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£2m – 8 bps</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2D72"/>
              </a:solidFill>
              <a:effectLst/>
              <a:uLnTx/>
              <a:uFillTx/>
              <a:latin typeface="Whitney Book"/>
              <a:ea typeface="+mn-ea"/>
              <a:cs typeface="+mn-cs"/>
            </a:endParaRPr>
          </a:p>
          <a:p>
            <a:pPr marL="0" marR="0" lvl="0" indent="0" algn="l" defTabSz="914400" rtl="0" eaLnBrk="1" fontAlgn="auto" latinLnBrk="0" hangingPunct="1">
              <a:lnSpc>
                <a:spcPct val="90000"/>
              </a:lnSpc>
              <a:spcBef>
                <a:spcPts val="1000"/>
              </a:spcBef>
              <a:spcAft>
                <a:spcPts val="0"/>
              </a:spcAft>
              <a:buClr>
                <a:srgbClr val="002D72"/>
              </a:buClr>
              <a:buSzTx/>
              <a:buFont typeface="Whitney Book" pitchFamily="50" charset="0"/>
              <a:buNone/>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Including family linking</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2D72"/>
              </a:solidFill>
              <a:effectLst/>
              <a:highlight>
                <a:srgbClr val="FFFF00"/>
              </a:highlight>
              <a:uLnTx/>
              <a:uFillTx/>
              <a:latin typeface="Whitney Book"/>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2D72"/>
              </a:solidFill>
              <a:effectLst/>
              <a:uLnTx/>
              <a:uFillTx/>
              <a:latin typeface="Whitney Book" pitchFamily="50" charset="0"/>
              <a:ea typeface="+mn-ea"/>
              <a:cs typeface="+mn-cs"/>
            </a:endParaRPr>
          </a:p>
        </p:txBody>
      </p:sp>
      <p:pic>
        <p:nvPicPr>
          <p:cNvPr id="4" name="Graphic 3">
            <a:extLst>
              <a:ext uri="{FF2B5EF4-FFF2-40B4-BE49-F238E27FC236}">
                <a16:creationId xmlns:a16="http://schemas.microsoft.com/office/drawing/2014/main" id="{923ADFD6-8262-05E6-E561-D6F50BF3BE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570807" y="2590494"/>
            <a:ext cx="1849674" cy="1849674"/>
          </a:xfrm>
          <a:prstGeom prst="rect">
            <a:avLst/>
          </a:prstGeom>
        </p:spPr>
      </p:pic>
    </p:spTree>
    <p:extLst>
      <p:ext uri="{BB962C8B-B14F-4D97-AF65-F5344CB8AC3E}">
        <p14:creationId xmlns:p14="http://schemas.microsoft.com/office/powerpoint/2010/main" val="38556246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9195B5B-C870-6A6E-0F79-CA7EEB9B8F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013B558-806E-8D70-4191-235A11C288A1}"/>
              </a:ext>
            </a:extLst>
          </p:cNvPr>
          <p:cNvSpPr txBox="1"/>
          <p:nvPr/>
        </p:nvSpPr>
        <p:spPr>
          <a:xfrm>
            <a:off x="528804" y="1795105"/>
            <a:ext cx="9890543" cy="577081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9D9F2"/>
                </a:solidFill>
                <a:effectLst/>
                <a:uLnTx/>
                <a:uFillTx/>
                <a:latin typeface="Whitney Book"/>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9D9F2"/>
              </a:solidFill>
              <a:effectLst/>
              <a:uLnTx/>
              <a:uFillTx/>
              <a:latin typeface="Whitney Book"/>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9D9F2"/>
                </a:solidFill>
                <a:effectLst/>
                <a:uLnTx/>
                <a:uFillTx/>
                <a:latin typeface="Whitney Book"/>
                <a:ea typeface="+mn-ea"/>
                <a:cs typeface="+mn-cs"/>
              </a:rPr>
              <a:t>Aegon for sale – unlikely to be acquired by someone using their current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9D9F2"/>
                </a:solidFill>
                <a:effectLst/>
                <a:uLnTx/>
                <a:uFillTx/>
                <a:latin typeface="Whitney Book"/>
                <a:ea typeface="+mn-ea"/>
                <a:cs typeface="+mn-cs"/>
              </a:rPr>
              <a:t>FNZ – the “outsourcer” is now “outsourcing” – requires greater due diligence and oversight.  How do you access the right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9D9F2"/>
                </a:solidFill>
                <a:effectLst/>
                <a:uLnTx/>
                <a:uFillTx/>
                <a:latin typeface="Whitney Book"/>
                <a:ea typeface="+mn-ea"/>
                <a:cs typeface="+mn-cs"/>
              </a:rPr>
              <a:t>FNZ – Just announced a two-tier service proposition…….Quilter, Aberdeen, Scottish Widows, AVIVA, Nucleus*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9D9F2"/>
                </a:solidFill>
                <a:effectLst/>
                <a:uLnTx/>
                <a:uFillTx/>
                <a:latin typeface="Whitney Book"/>
                <a:ea typeface="+mn-ea"/>
                <a:cs typeface="+mn-cs"/>
              </a:rPr>
              <a:t>*Nucleus – to re-platform to FNZ.  First announced 2021.  Only just moved James Hay in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99D9F2"/>
                </a:solidFill>
                <a:effectLst/>
                <a:uLnTx/>
                <a:uFillTx/>
                <a:latin typeface="Whitney Book"/>
                <a:ea typeface="+mn-ea"/>
                <a:cs typeface="+mn-cs"/>
              </a:rPr>
              <a:t>“Cash retention and skimming”</a:t>
            </a:r>
          </a:p>
          <a:p>
            <a:pPr marL="285750" marR="0" lvl="0" indent="-285750" algn="l" defTabSz="914400" rtl="0" eaLnBrk="1" fontAlgn="auto" latinLnBrk="0" hangingPunct="1">
              <a:lnSpc>
                <a:spcPct val="100000"/>
              </a:lnSpc>
              <a:spcBef>
                <a:spcPts val="0"/>
              </a:spcBef>
              <a:spcAft>
                <a:spcPts val="0"/>
              </a:spcAft>
              <a:buClrTx/>
              <a:buSzTx/>
              <a:buFont typeface="Calibri"/>
              <a:buChar char="-"/>
              <a:tabLst/>
              <a:defRPr/>
            </a:pPr>
            <a:endParaRPr kumimoji="0" lang="en-GB" sz="1800" b="0" i="0" u="none" strike="noStrike" kern="1200" cap="none" spc="0" normalizeH="0" baseline="0" noProof="0" dirty="0">
              <a:ln>
                <a:noFill/>
              </a:ln>
              <a:solidFill>
                <a:srgbClr val="99D9F2"/>
              </a:solidFill>
              <a:effectLst/>
              <a:uLnTx/>
              <a:uFillTx/>
              <a:latin typeface="Whitney Book"/>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9D9F2"/>
              </a:solidFill>
              <a:effectLst/>
              <a:uLnTx/>
              <a:uFillTx/>
              <a:latin typeface="Whitney Book"/>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Calibri"/>
              <a:buChar char="-"/>
              <a:tabLst/>
              <a:defRPr/>
            </a:pP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p:txBody>
      </p:sp>
      <p:sp>
        <p:nvSpPr>
          <p:cNvPr id="4" name="Rubrik 1">
            <a:extLst>
              <a:ext uri="{FF2B5EF4-FFF2-40B4-BE49-F238E27FC236}">
                <a16:creationId xmlns:a16="http://schemas.microsoft.com/office/drawing/2014/main" id="{EAAA8D49-0B9E-A567-3421-1F3548A3B0BE}"/>
              </a:ext>
            </a:extLst>
          </p:cNvPr>
          <p:cNvSpPr txBox="1">
            <a:spLocks/>
          </p:cNvSpPr>
          <p:nvPr/>
        </p:nvSpPr>
        <p:spPr>
          <a:xfrm>
            <a:off x="426085" y="559190"/>
            <a:ext cx="11765915" cy="1235915"/>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8000" kern="1200">
                <a:solidFill>
                  <a:schemeClr val="tx1"/>
                </a:solidFill>
                <a:latin typeface="Whitney Black"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0" normalizeH="0" baseline="0" noProof="0" dirty="0">
                <a:ln>
                  <a:noFill/>
                </a:ln>
                <a:solidFill>
                  <a:srgbClr val="99D9F2"/>
                </a:solidFill>
                <a:effectLst/>
                <a:uLnTx/>
                <a:uFillTx/>
                <a:latin typeface="Whitney Black"/>
                <a:ea typeface="+mj-ea"/>
                <a:cs typeface="+mj-cs"/>
              </a:rPr>
              <a:t>Current market conditions</a:t>
            </a:r>
            <a:endParaRPr kumimoji="0" lang="en-GB" sz="1200" b="0" i="0" u="none" strike="noStrike" kern="1200" cap="none" spc="0" normalizeH="0" baseline="0" noProof="0" dirty="0">
              <a:ln>
                <a:noFill/>
              </a:ln>
              <a:solidFill>
                <a:srgbClr val="99D9F2"/>
              </a:solidFill>
              <a:effectLst/>
              <a:uLnTx/>
              <a:uFillTx/>
              <a:latin typeface="Whitney Black" pitchFamily="50" charset="0"/>
              <a:ea typeface="+mj-ea"/>
              <a:cs typeface="+mj-cs"/>
            </a:endParaRPr>
          </a:p>
        </p:txBody>
      </p:sp>
    </p:spTree>
    <p:extLst>
      <p:ext uri="{BB962C8B-B14F-4D97-AF65-F5344CB8AC3E}">
        <p14:creationId xmlns:p14="http://schemas.microsoft.com/office/powerpoint/2010/main" val="378184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7F4C19B-26DB-0541-81B9-7EAD12DBAB88}"/>
            </a:ext>
          </a:extLst>
        </p:cNvPr>
        <p:cNvGrpSpPr/>
        <p:nvPr/>
      </p:nvGrpSpPr>
      <p:grpSpPr>
        <a:xfrm>
          <a:off x="0" y="0"/>
          <a:ext cx="0" cy="0"/>
          <a:chOff x="0" y="0"/>
          <a:chExt cx="0" cy="0"/>
        </a:xfrm>
      </p:grpSpPr>
      <p:sp>
        <p:nvSpPr>
          <p:cNvPr id="30" name="Slide Number Placeholder 29">
            <a:extLst>
              <a:ext uri="{FF2B5EF4-FFF2-40B4-BE49-F238E27FC236}">
                <a16:creationId xmlns:a16="http://schemas.microsoft.com/office/drawing/2014/main" id="{03608D72-B2AF-1775-738E-31187D9DBF2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en-GB" sz="1050" b="0" i="0" u="none" strike="noStrike" kern="1200" cap="none" spc="0" normalizeH="0" baseline="0" noProof="0" smtClean="0">
                <a:ln>
                  <a:noFill/>
                </a:ln>
                <a:solidFill>
                  <a:srgbClr val="002D7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50" b="0" i="0" u="none" strike="noStrike" kern="1200" cap="none" spc="0" normalizeH="0" baseline="0" noProof="0">
              <a:ln>
                <a:noFill/>
              </a:ln>
              <a:solidFill>
                <a:srgbClr val="002D72"/>
              </a:solidFill>
              <a:effectLst/>
              <a:uLnTx/>
              <a:uFillTx/>
              <a:latin typeface="Whitney Black" pitchFamily="50" charset="0"/>
              <a:ea typeface="+mn-ea"/>
              <a:cs typeface="+mn-cs"/>
            </a:endParaRPr>
          </a:p>
        </p:txBody>
      </p:sp>
      <p:sp>
        <p:nvSpPr>
          <p:cNvPr id="5" name="Rubrik 4">
            <a:extLst>
              <a:ext uri="{FF2B5EF4-FFF2-40B4-BE49-F238E27FC236}">
                <a16:creationId xmlns:a16="http://schemas.microsoft.com/office/drawing/2014/main" id="{74888481-9079-1A34-34A0-5738CA715071}"/>
              </a:ext>
            </a:extLst>
          </p:cNvPr>
          <p:cNvSpPr txBox="1">
            <a:spLocks/>
          </p:cNvSpPr>
          <p:nvPr/>
        </p:nvSpPr>
        <p:spPr>
          <a:xfrm>
            <a:off x="854081" y="678180"/>
            <a:ext cx="8521157" cy="1034803"/>
          </a:xfrm>
          <a:prstGeom prst="rect">
            <a:avLst/>
          </a:prstGeom>
        </p:spPr>
        <p:txBody>
          <a:bodyPr vert="horz" lIns="90000" tIns="45720" rIns="91440" bIns="45720" rtlCol="0" anchor="ctr">
            <a:noAutofit/>
          </a:bodyPr>
          <a:lstStyle>
            <a:lvl1pPr algn="l" defTabSz="914400" rtl="0" eaLnBrk="1" latinLnBrk="0" hangingPunct="1">
              <a:lnSpc>
                <a:spcPct val="90000"/>
              </a:lnSpc>
              <a:spcBef>
                <a:spcPct val="0"/>
              </a:spcBef>
              <a:buNone/>
              <a:defRPr sz="6600" kern="1200">
                <a:solidFill>
                  <a:srgbClr val="002D72"/>
                </a:solidFill>
                <a:latin typeface="Whitney Black"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srgbClr val="002D72"/>
              </a:solidFill>
              <a:effectLst/>
              <a:uLnTx/>
              <a:uFillTx/>
              <a:latin typeface="Whitney Book"/>
              <a:ea typeface="+mj-ea"/>
              <a:cs typeface="+mj-cs"/>
            </a:endParaRPr>
          </a:p>
        </p:txBody>
      </p:sp>
      <p:sp>
        <p:nvSpPr>
          <p:cNvPr id="6" name="Platshållare för innehåll 57">
            <a:extLst>
              <a:ext uri="{FF2B5EF4-FFF2-40B4-BE49-F238E27FC236}">
                <a16:creationId xmlns:a16="http://schemas.microsoft.com/office/drawing/2014/main" id="{C9A23A02-D06A-606E-84FD-48EC207021A7}"/>
              </a:ext>
            </a:extLst>
          </p:cNvPr>
          <p:cNvSpPr txBox="1">
            <a:spLocks/>
          </p:cNvSpPr>
          <p:nvPr/>
        </p:nvSpPr>
        <p:spPr>
          <a:xfrm>
            <a:off x="854081" y="1880869"/>
            <a:ext cx="8716639" cy="4608056"/>
          </a:xfrm>
          <a:prstGeom prst="rect">
            <a:avLst/>
          </a:prstGeom>
        </p:spPr>
        <p:txBody>
          <a:bodyPr vert="horz" lIns="0" tIns="45720" rIns="91440" bIns="45720" rtlCol="0" anchor="t">
            <a:noAutofit/>
          </a:bodyPr>
          <a:lstStyle>
            <a:lvl1pPr marL="355600" indent="-355600" algn="l" defTabSz="914400" rtl="0" eaLnBrk="1" latinLnBrk="0" hangingPunct="1">
              <a:lnSpc>
                <a:spcPct val="90000"/>
              </a:lnSpc>
              <a:spcBef>
                <a:spcPts val="1000"/>
              </a:spcBef>
              <a:buClr>
                <a:srgbClr val="002D72"/>
              </a:buClr>
              <a:buFont typeface="Whitney Book" pitchFamily="50" charset="0"/>
              <a:buChar char="—"/>
              <a:defRPr sz="2800" kern="1200">
                <a:solidFill>
                  <a:srgbClr val="002D72"/>
                </a:solidFill>
                <a:latin typeface="Whitney Book" pitchFamily="50" charset="0"/>
                <a:ea typeface="+mn-ea"/>
                <a:cs typeface="+mn-cs"/>
              </a:defRPr>
            </a:lvl1pPr>
            <a:lvl2pPr marL="808038" indent="-350838" algn="l" defTabSz="914400" rtl="0" eaLnBrk="1" latinLnBrk="0" hangingPunct="1">
              <a:lnSpc>
                <a:spcPct val="90000"/>
              </a:lnSpc>
              <a:spcBef>
                <a:spcPts val="500"/>
              </a:spcBef>
              <a:buClr>
                <a:srgbClr val="002D72"/>
              </a:buClr>
              <a:buFont typeface="Whitney Book" pitchFamily="50" charset="0"/>
              <a:buChar char="—"/>
              <a:defRPr sz="2400" kern="1200">
                <a:solidFill>
                  <a:srgbClr val="002D72"/>
                </a:solidFill>
                <a:latin typeface="Whitney Book" pitchFamily="50" charset="0"/>
                <a:ea typeface="+mn-ea"/>
                <a:cs typeface="+mn-cs"/>
              </a:defRPr>
            </a:lvl2pPr>
            <a:lvl3pPr marL="1252538" indent="-338138" algn="l" defTabSz="914400" rtl="0" eaLnBrk="1" latinLnBrk="0" hangingPunct="1">
              <a:lnSpc>
                <a:spcPct val="90000"/>
              </a:lnSpc>
              <a:spcBef>
                <a:spcPts val="500"/>
              </a:spcBef>
              <a:buClr>
                <a:srgbClr val="002D72"/>
              </a:buClr>
              <a:buFont typeface="Whitney Book" pitchFamily="50" charset="0"/>
              <a:buChar char="—"/>
              <a:defRPr sz="2000" kern="1200">
                <a:solidFill>
                  <a:srgbClr val="002D72"/>
                </a:solidFill>
                <a:latin typeface="Whitney Book" pitchFamily="50" charset="0"/>
                <a:ea typeface="+mn-ea"/>
                <a:cs typeface="+mn-cs"/>
              </a:defRPr>
            </a:lvl3pPr>
            <a:lvl4pPr marL="1704975" indent="-333375"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4pPr>
            <a:lvl5pPr marL="2147888" indent="-354013"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2D72"/>
              </a:solidFill>
              <a:effectLst/>
              <a:highlight>
                <a:srgbClr val="FFFF00"/>
              </a:highlight>
              <a:uLnTx/>
              <a:uFillTx/>
              <a:latin typeface="Whitney Book"/>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2D72"/>
              </a:solidFill>
              <a:effectLst/>
              <a:uLnTx/>
              <a:uFillTx/>
              <a:latin typeface="Whitney Book" pitchFamily="50" charset="0"/>
              <a:ea typeface="+mn-ea"/>
              <a:cs typeface="+mn-cs"/>
            </a:endParaRPr>
          </a:p>
        </p:txBody>
      </p:sp>
      <p:pic>
        <p:nvPicPr>
          <p:cNvPr id="4" name="Graphic 3">
            <a:extLst>
              <a:ext uri="{FF2B5EF4-FFF2-40B4-BE49-F238E27FC236}">
                <a16:creationId xmlns:a16="http://schemas.microsoft.com/office/drawing/2014/main" id="{06D2C130-DCCF-D75C-C30A-BD56A97FFF3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570807" y="2590494"/>
            <a:ext cx="1849674" cy="1849674"/>
          </a:xfrm>
          <a:prstGeom prst="rect">
            <a:avLst/>
          </a:prstGeom>
        </p:spPr>
      </p:pic>
      <p:pic>
        <p:nvPicPr>
          <p:cNvPr id="1026" name="Picture 2">
            <a:extLst>
              <a:ext uri="{FF2B5EF4-FFF2-40B4-BE49-F238E27FC236}">
                <a16:creationId xmlns:a16="http://schemas.microsoft.com/office/drawing/2014/main" id="{2F3C974B-5180-5786-5FC8-4A55C1268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19" y="678180"/>
            <a:ext cx="8799201" cy="584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85174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A79C-6C6D-EB83-DB6D-1E2BC8D7020F}"/>
              </a:ext>
            </a:extLst>
          </p:cNvPr>
          <p:cNvSpPr>
            <a:spLocks noGrp="1"/>
          </p:cNvSpPr>
          <p:nvPr>
            <p:ph type="title"/>
          </p:nvPr>
        </p:nvSpPr>
        <p:spPr/>
        <p:txBody>
          <a:bodyPr/>
          <a:lstStyle/>
          <a:p>
            <a:r>
              <a:rPr lang="en-US" sz="4000" dirty="0"/>
              <a:t>Specifically. M&amp;G</a:t>
            </a:r>
            <a:endParaRPr lang="en-GB" sz="4000" dirty="0"/>
          </a:p>
        </p:txBody>
      </p:sp>
      <p:sp>
        <p:nvSpPr>
          <p:cNvPr id="3" name="Text Placeholder 2">
            <a:extLst>
              <a:ext uri="{FF2B5EF4-FFF2-40B4-BE49-F238E27FC236}">
                <a16:creationId xmlns:a16="http://schemas.microsoft.com/office/drawing/2014/main" id="{90A47CC1-4C2E-BB48-B0E8-D8AFDA365FB5}"/>
              </a:ext>
            </a:extLst>
          </p:cNvPr>
          <p:cNvSpPr>
            <a:spLocks noGrp="1"/>
          </p:cNvSpPr>
          <p:nvPr>
            <p:ph type="body" sz="quarter" idx="12"/>
          </p:nvPr>
        </p:nvSpPr>
        <p:spPr/>
        <p:txBody>
          <a:bodyPr>
            <a:normAutofit fontScale="70000" lnSpcReduction="20000"/>
          </a:bodyPr>
          <a:lstStyle/>
          <a:p>
            <a:r>
              <a:rPr lang="en-GB" dirty="0"/>
              <a:t>It was January 24 when it first broke that M&amp;G were up for sale and since then it’s been like the </a:t>
            </a:r>
            <a:r>
              <a:rPr lang="en-GB" dirty="0" err="1"/>
              <a:t>Hokey</a:t>
            </a:r>
            <a:r>
              <a:rPr lang="en-GB" dirty="0"/>
              <a:t> Cokey with announcements around possible sale, wind down closure and MBOs.  We are no further forward over two years later.</a:t>
            </a:r>
          </a:p>
          <a:p>
            <a:r>
              <a:rPr lang="en-GB" dirty="0"/>
              <a:t>Reporting shows that customers have been voting with their feet with huge outflows. For example, in Q4 2024 they lost £410m and that has continued since with Q4 2025 showing outflows of over £750m.</a:t>
            </a:r>
          </a:p>
          <a:p>
            <a:r>
              <a:rPr lang="en-GB" dirty="0"/>
              <a:t>Within that time period we have also seen the business about turn and go against regulatory direction and start retaining interest on client cash to prop it up.</a:t>
            </a:r>
          </a:p>
          <a:p>
            <a:r>
              <a:rPr lang="en-GB" dirty="0"/>
              <a:t>The big play for M&amp;G group was to get Pru fund into a wider market, via platform.  Since Pru fund was added to FNZ they no longer need their own platform for distribution.</a:t>
            </a:r>
          </a:p>
          <a:p>
            <a:r>
              <a:rPr lang="en-GB" dirty="0"/>
              <a:t>CEO always said he would stay as long as he could to protect his staff and now he's left.</a:t>
            </a:r>
          </a:p>
          <a:p>
            <a:r>
              <a:rPr lang="en-GB" dirty="0"/>
              <a:t>His replacement is an existing M&amp;G man who shows a CV of Regulatory reporting &amp; Financial control.  On appointment there have been no statements about carving out a successful future and driving the platform forward.</a:t>
            </a:r>
          </a:p>
          <a:p>
            <a:pPr marL="0" indent="0">
              <a:buNone/>
            </a:pPr>
            <a:endParaRPr lang="en-GB" sz="3600" dirty="0"/>
          </a:p>
        </p:txBody>
      </p:sp>
    </p:spTree>
    <p:extLst>
      <p:ext uri="{BB962C8B-B14F-4D97-AF65-F5344CB8AC3E}">
        <p14:creationId xmlns:p14="http://schemas.microsoft.com/office/powerpoint/2010/main" val="223289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6FC74-5E9A-4575-D48F-81B96CF5C8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94E8718-C098-841F-408B-2921FB87E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634" y="341148"/>
            <a:ext cx="9263555" cy="6175703"/>
          </a:xfrm>
          <a:prstGeom prst="rect">
            <a:avLst/>
          </a:prstGeom>
        </p:spPr>
      </p:pic>
    </p:spTree>
    <p:extLst>
      <p:ext uri="{BB962C8B-B14F-4D97-AF65-F5344CB8AC3E}">
        <p14:creationId xmlns:p14="http://schemas.microsoft.com/office/powerpoint/2010/main" val="133816128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5F20-271D-BC9F-C913-449D778103FE}"/>
              </a:ext>
            </a:extLst>
          </p:cNvPr>
          <p:cNvSpPr>
            <a:spLocks noGrp="1"/>
          </p:cNvSpPr>
          <p:nvPr>
            <p:ph type="title"/>
          </p:nvPr>
        </p:nvSpPr>
        <p:spPr/>
        <p:txBody>
          <a:bodyPr/>
          <a:lstStyle/>
          <a:p>
            <a:r>
              <a:rPr lang="en-GB" noProof="0" dirty="0">
                <a:latin typeface="Whitney Black"/>
              </a:rPr>
              <a:t>General Update</a:t>
            </a:r>
            <a:endParaRPr lang="en-GB" noProof="0" dirty="0"/>
          </a:p>
        </p:txBody>
      </p:sp>
      <p:sp>
        <p:nvSpPr>
          <p:cNvPr id="3" name="Content Placeholder 2">
            <a:extLst>
              <a:ext uri="{FF2B5EF4-FFF2-40B4-BE49-F238E27FC236}">
                <a16:creationId xmlns:a16="http://schemas.microsoft.com/office/drawing/2014/main" id="{D8196504-8C13-E05A-28A2-5B7F404A6E4E}"/>
              </a:ext>
            </a:extLst>
          </p:cNvPr>
          <p:cNvSpPr>
            <a:spLocks noGrp="1"/>
          </p:cNvSpPr>
          <p:nvPr>
            <p:ph idx="1"/>
          </p:nvPr>
        </p:nvSpPr>
        <p:spPr/>
        <p:txBody>
          <a:bodyPr vert="horz" lIns="0" tIns="45720" rIns="91440" bIns="45720" rtlCol="0" anchor="t">
            <a:normAutofit/>
          </a:bodyPr>
          <a:lstStyle/>
          <a:p>
            <a:pPr>
              <a:buFont typeface="Arial" panose="020B0604020202020204" pitchFamily="34" charset="0"/>
              <a:buChar char="•"/>
            </a:pPr>
            <a:r>
              <a:rPr lang="en-GB" sz="2400" noProof="0" dirty="0">
                <a:latin typeface="Whitney Book"/>
              </a:rPr>
              <a:t>£800m + AUM, </a:t>
            </a:r>
          </a:p>
          <a:p>
            <a:pPr>
              <a:buFont typeface="Arial" panose="020B0604020202020204" pitchFamily="34" charset="0"/>
              <a:buChar char="•"/>
            </a:pPr>
            <a:r>
              <a:rPr lang="en-GB" sz="2400" dirty="0">
                <a:latin typeface="Whitney Book"/>
              </a:rPr>
              <a:t>First £100m took 371 days.  53 days for the next £100m AUM</a:t>
            </a:r>
            <a:endParaRPr lang="en-GB" sz="3200" noProof="0" dirty="0"/>
          </a:p>
          <a:p>
            <a:pPr>
              <a:buFont typeface="Arial" panose="020B0604020202020204" pitchFamily="34" charset="0"/>
              <a:buChar char="•"/>
            </a:pPr>
            <a:r>
              <a:rPr lang="en-GB" sz="2400" noProof="0" dirty="0">
                <a:latin typeface="Whitney Book"/>
              </a:rPr>
              <a:t>Monthly new AUM now c£75m </a:t>
            </a:r>
          </a:p>
          <a:p>
            <a:pPr>
              <a:buFont typeface="Arial" panose="020B0604020202020204" pitchFamily="34" charset="0"/>
              <a:buChar char="•"/>
            </a:pPr>
            <a:r>
              <a:rPr lang="en-GB" sz="2400" noProof="0" dirty="0">
                <a:latin typeface="Whitney Book"/>
              </a:rPr>
              <a:t>"in-flight" transfers doubled from £30m to £60m</a:t>
            </a:r>
            <a:endParaRPr lang="en-GB" sz="2400" noProof="0" dirty="0"/>
          </a:p>
          <a:p>
            <a:pPr>
              <a:buFont typeface="Arial" panose="020B0604020202020204" pitchFamily="34" charset="0"/>
              <a:buChar char="•"/>
            </a:pPr>
            <a:r>
              <a:rPr lang="en-GB" sz="2400" noProof="0" dirty="0">
                <a:latin typeface="Whitney Book"/>
              </a:rPr>
              <a:t>Several significant bulk Migrations being undertaken</a:t>
            </a:r>
            <a:endParaRPr lang="en-GB" sz="2400" noProof="0" dirty="0"/>
          </a:p>
          <a:p>
            <a:pPr>
              <a:buFont typeface="Arial" panose="020B0604020202020204" pitchFamily="34" charset="0"/>
              <a:buChar char="•"/>
            </a:pPr>
            <a:r>
              <a:rPr lang="en-GB" sz="2400" noProof="0" dirty="0">
                <a:latin typeface="Whitney Book"/>
              </a:rPr>
              <a:t>Projection £2bn+ AUM end 2026</a:t>
            </a:r>
            <a:r>
              <a:rPr lang="en-GB" sz="2400" dirty="0">
                <a:latin typeface="Whitney Book"/>
              </a:rPr>
              <a:t>.</a:t>
            </a:r>
          </a:p>
          <a:p>
            <a:pPr>
              <a:buFont typeface="Arial" panose="020B0604020202020204" pitchFamily="34" charset="0"/>
              <a:buChar char="•"/>
            </a:pPr>
            <a:r>
              <a:rPr lang="en-GB" sz="2400" noProof="0" dirty="0">
                <a:latin typeface="Whitney Book"/>
              </a:rPr>
              <a:t>25 Soderberg &amp; Partner firms now using the platform, with 7 in on-boarding now</a:t>
            </a:r>
            <a:endParaRPr lang="en-GB" sz="2400" noProof="0" dirty="0"/>
          </a:p>
          <a:p>
            <a:pPr>
              <a:buFont typeface="Arial" panose="020B0604020202020204" pitchFamily="34" charset="0"/>
              <a:buChar char="•"/>
            </a:pPr>
            <a:endParaRPr lang="en-GB" sz="3200" noProof="0" dirty="0"/>
          </a:p>
          <a:p>
            <a:pPr>
              <a:buFont typeface="Arial" panose="020B0604020202020204" pitchFamily="34" charset="0"/>
              <a:buChar char="•"/>
            </a:pPr>
            <a:endParaRPr lang="en-GB" sz="3200" noProof="0" dirty="0"/>
          </a:p>
        </p:txBody>
      </p:sp>
    </p:spTree>
    <p:extLst>
      <p:ext uri="{BB962C8B-B14F-4D97-AF65-F5344CB8AC3E}">
        <p14:creationId xmlns:p14="http://schemas.microsoft.com/office/powerpoint/2010/main" val="5876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9F011-5193-F11F-FDF6-BBB4BEEE59E0}"/>
            </a:ext>
          </a:extLst>
        </p:cNvPr>
        <p:cNvGrpSpPr/>
        <p:nvPr/>
      </p:nvGrpSpPr>
      <p:grpSpPr>
        <a:xfrm>
          <a:off x="0" y="0"/>
          <a:ext cx="0" cy="0"/>
          <a:chOff x="0" y="0"/>
          <a:chExt cx="0" cy="0"/>
        </a:xfrm>
      </p:grpSpPr>
      <p:sp>
        <p:nvSpPr>
          <p:cNvPr id="30" name="Slide Number Placeholder 29">
            <a:extLst>
              <a:ext uri="{FF2B5EF4-FFF2-40B4-BE49-F238E27FC236}">
                <a16:creationId xmlns:a16="http://schemas.microsoft.com/office/drawing/2014/main" id="{272D4272-0949-2E7E-6F87-98D95D6B0B5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en-GB" sz="1050" b="0" i="0" u="none" strike="noStrike" kern="1200" cap="none" spc="0" normalizeH="0" baseline="0" noProof="0" smtClean="0">
                <a:ln>
                  <a:noFill/>
                </a:ln>
                <a:solidFill>
                  <a:srgbClr val="002D7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50" b="0" i="0" u="none" strike="noStrike" kern="1200" cap="none" spc="0" normalizeH="0" baseline="0" noProof="0">
              <a:ln>
                <a:noFill/>
              </a:ln>
              <a:solidFill>
                <a:srgbClr val="002D72"/>
              </a:solidFill>
              <a:effectLst/>
              <a:uLnTx/>
              <a:uFillTx/>
              <a:latin typeface="Whitney Black" pitchFamily="50" charset="0"/>
              <a:ea typeface="+mn-ea"/>
              <a:cs typeface="+mn-cs"/>
            </a:endParaRPr>
          </a:p>
        </p:txBody>
      </p:sp>
      <p:sp>
        <p:nvSpPr>
          <p:cNvPr id="5" name="Rubrik 4">
            <a:extLst>
              <a:ext uri="{FF2B5EF4-FFF2-40B4-BE49-F238E27FC236}">
                <a16:creationId xmlns:a16="http://schemas.microsoft.com/office/drawing/2014/main" id="{249C0EFB-9960-4165-C747-B8D955A85EDF}"/>
              </a:ext>
            </a:extLst>
          </p:cNvPr>
          <p:cNvSpPr txBox="1">
            <a:spLocks/>
          </p:cNvSpPr>
          <p:nvPr/>
        </p:nvSpPr>
        <p:spPr>
          <a:xfrm>
            <a:off x="854081" y="678180"/>
            <a:ext cx="8521157" cy="1034803"/>
          </a:xfrm>
          <a:prstGeom prst="rect">
            <a:avLst/>
          </a:prstGeom>
        </p:spPr>
        <p:txBody>
          <a:bodyPr vert="horz" lIns="90000" tIns="45720" rIns="91440" bIns="45720" rtlCol="0" anchor="ctr">
            <a:noAutofit/>
          </a:bodyPr>
          <a:lstStyle>
            <a:lvl1pPr algn="l" defTabSz="914400" rtl="0" eaLnBrk="1" latinLnBrk="0" hangingPunct="1">
              <a:lnSpc>
                <a:spcPct val="90000"/>
              </a:lnSpc>
              <a:spcBef>
                <a:spcPct val="0"/>
              </a:spcBef>
              <a:buNone/>
              <a:defRPr sz="6600" kern="1200">
                <a:solidFill>
                  <a:srgbClr val="002D72"/>
                </a:solidFill>
                <a:latin typeface="Whitney Black"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002D72"/>
                </a:solidFill>
                <a:effectLst/>
                <a:uLnTx/>
                <a:uFillTx/>
                <a:latin typeface="Whitney Black" pitchFamily="50" charset="0"/>
                <a:ea typeface="+mj-ea"/>
                <a:cs typeface="+mj-cs"/>
              </a:rPr>
              <a:t>Scalable technology</a:t>
            </a:r>
            <a:endParaRPr kumimoji="0" lang="en-GB" sz="6000" b="0" i="0" u="none" strike="noStrike" kern="1200" cap="none" spc="0" normalizeH="0" baseline="0" noProof="0" dirty="0">
              <a:ln>
                <a:noFill/>
              </a:ln>
              <a:solidFill>
                <a:srgbClr val="002D72"/>
              </a:solidFill>
              <a:effectLst/>
              <a:uLnTx/>
              <a:uFillTx/>
              <a:latin typeface="Whitney Book"/>
              <a:ea typeface="+mj-ea"/>
              <a:cs typeface="+mj-cs"/>
            </a:endParaRPr>
          </a:p>
        </p:txBody>
      </p:sp>
      <p:sp>
        <p:nvSpPr>
          <p:cNvPr id="6" name="Platshållare för innehåll 57">
            <a:extLst>
              <a:ext uri="{FF2B5EF4-FFF2-40B4-BE49-F238E27FC236}">
                <a16:creationId xmlns:a16="http://schemas.microsoft.com/office/drawing/2014/main" id="{40BD6B51-B2F4-515B-0B1F-E11498754192}"/>
              </a:ext>
            </a:extLst>
          </p:cNvPr>
          <p:cNvSpPr txBox="1">
            <a:spLocks/>
          </p:cNvSpPr>
          <p:nvPr/>
        </p:nvSpPr>
        <p:spPr>
          <a:xfrm>
            <a:off x="854081" y="1880869"/>
            <a:ext cx="8716639" cy="4608056"/>
          </a:xfrm>
          <a:prstGeom prst="rect">
            <a:avLst/>
          </a:prstGeom>
        </p:spPr>
        <p:txBody>
          <a:bodyPr vert="horz" lIns="0" tIns="45720" rIns="91440" bIns="45720" rtlCol="0" anchor="t">
            <a:noAutofit/>
          </a:bodyPr>
          <a:lstStyle>
            <a:lvl1pPr marL="355600" indent="-355600" algn="l" defTabSz="914400" rtl="0" eaLnBrk="1" latinLnBrk="0" hangingPunct="1">
              <a:lnSpc>
                <a:spcPct val="90000"/>
              </a:lnSpc>
              <a:spcBef>
                <a:spcPts val="1000"/>
              </a:spcBef>
              <a:buClr>
                <a:srgbClr val="002D72"/>
              </a:buClr>
              <a:buFont typeface="Whitney Book" pitchFamily="50" charset="0"/>
              <a:buChar char="—"/>
              <a:defRPr sz="2800" kern="1200">
                <a:solidFill>
                  <a:srgbClr val="002D72"/>
                </a:solidFill>
                <a:latin typeface="Whitney Book" pitchFamily="50" charset="0"/>
                <a:ea typeface="+mn-ea"/>
                <a:cs typeface="+mn-cs"/>
              </a:defRPr>
            </a:lvl1pPr>
            <a:lvl2pPr marL="808038" indent="-350838" algn="l" defTabSz="914400" rtl="0" eaLnBrk="1" latinLnBrk="0" hangingPunct="1">
              <a:lnSpc>
                <a:spcPct val="90000"/>
              </a:lnSpc>
              <a:spcBef>
                <a:spcPts val="500"/>
              </a:spcBef>
              <a:buClr>
                <a:srgbClr val="002D72"/>
              </a:buClr>
              <a:buFont typeface="Whitney Book" pitchFamily="50" charset="0"/>
              <a:buChar char="—"/>
              <a:defRPr sz="2400" kern="1200">
                <a:solidFill>
                  <a:srgbClr val="002D72"/>
                </a:solidFill>
                <a:latin typeface="Whitney Book" pitchFamily="50" charset="0"/>
                <a:ea typeface="+mn-ea"/>
                <a:cs typeface="+mn-cs"/>
              </a:defRPr>
            </a:lvl2pPr>
            <a:lvl3pPr marL="1252538" indent="-338138" algn="l" defTabSz="914400" rtl="0" eaLnBrk="1" latinLnBrk="0" hangingPunct="1">
              <a:lnSpc>
                <a:spcPct val="90000"/>
              </a:lnSpc>
              <a:spcBef>
                <a:spcPts val="500"/>
              </a:spcBef>
              <a:buClr>
                <a:srgbClr val="002D72"/>
              </a:buClr>
              <a:buFont typeface="Whitney Book" pitchFamily="50" charset="0"/>
              <a:buChar char="—"/>
              <a:defRPr sz="2000" kern="1200">
                <a:solidFill>
                  <a:srgbClr val="002D72"/>
                </a:solidFill>
                <a:latin typeface="Whitney Book" pitchFamily="50" charset="0"/>
                <a:ea typeface="+mn-ea"/>
                <a:cs typeface="+mn-cs"/>
              </a:defRPr>
            </a:lvl3pPr>
            <a:lvl4pPr marL="1704975" indent="-333375"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4pPr>
            <a:lvl5pPr marL="2147888" indent="-354013"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err="1">
                <a:ln>
                  <a:noFill/>
                </a:ln>
                <a:solidFill>
                  <a:srgbClr val="002D72"/>
                </a:solidFill>
                <a:effectLst/>
                <a:uLnTx/>
                <a:uFillTx/>
                <a:latin typeface="Whitney Book"/>
                <a:ea typeface="+mn-ea"/>
                <a:cs typeface="+mn-cs"/>
              </a:rPr>
              <a:t>Seccl</a:t>
            </a:r>
            <a:r>
              <a:rPr kumimoji="0" lang="en-GB" sz="1600" b="0" i="0" u="none" strike="noStrike" kern="1200" cap="none" spc="0" normalizeH="0" baseline="0" noProof="0" dirty="0">
                <a:ln>
                  <a:noFill/>
                </a:ln>
                <a:solidFill>
                  <a:srgbClr val="002D72"/>
                </a:solidFill>
                <a:effectLst/>
                <a:uLnTx/>
                <a:uFillTx/>
                <a:latin typeface="Whitney Book"/>
                <a:ea typeface="+mn-ea"/>
                <a:cs typeface="+mn-cs"/>
              </a:rPr>
              <a:t> are part of the Octopus group.</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£10bn of assets, 3000+ employees</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1million client accounts</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6million transactions per month</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Now processing c 25% of all Uk transfers every day</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Doubling in size each year.</a:t>
            </a: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Operating a single code base, not building on 15 years old legacy</a:t>
            </a:r>
          </a:p>
          <a:p>
            <a:pPr marL="0" marR="0" lvl="0" indent="0" algn="l" defTabSz="914400" rtl="0" eaLnBrk="1" fontAlgn="auto" latinLnBrk="0" hangingPunct="1">
              <a:lnSpc>
                <a:spcPct val="90000"/>
              </a:lnSpc>
              <a:spcBef>
                <a:spcPts val="1000"/>
              </a:spcBef>
              <a:spcAft>
                <a:spcPts val="0"/>
              </a:spcAft>
              <a:buClr>
                <a:srgbClr val="002D72"/>
              </a:buClr>
              <a:buSzTx/>
              <a:buFont typeface="Whitney Book" pitchFamily="50" charset="0"/>
              <a:buNone/>
              <a:tabLst/>
              <a:defRPr/>
            </a:pPr>
            <a:endParaRPr kumimoji="0" lang="en-GB" sz="1600" b="0" i="0" u="none" strike="noStrike" kern="1200" cap="none" spc="0" normalizeH="0" baseline="0" noProof="0" dirty="0">
              <a:ln>
                <a:noFill/>
              </a:ln>
              <a:solidFill>
                <a:srgbClr val="002D72"/>
              </a:solidFill>
              <a:effectLst/>
              <a:uLnTx/>
              <a:uFillTx/>
              <a:latin typeface="Whitney Book"/>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2D72"/>
              </a:solidFill>
              <a:effectLst/>
              <a:highlight>
                <a:srgbClr val="FFFF00"/>
              </a:highlight>
              <a:uLnTx/>
              <a:uFillTx/>
              <a:latin typeface="Whitney Book"/>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2D72"/>
              </a:solidFill>
              <a:effectLst/>
              <a:uLnTx/>
              <a:uFillTx/>
              <a:latin typeface="Whitney Book" pitchFamily="50" charset="0"/>
              <a:ea typeface="+mn-ea"/>
              <a:cs typeface="+mn-cs"/>
            </a:endParaRPr>
          </a:p>
        </p:txBody>
      </p:sp>
      <p:pic>
        <p:nvPicPr>
          <p:cNvPr id="4" name="Graphic 3">
            <a:extLst>
              <a:ext uri="{FF2B5EF4-FFF2-40B4-BE49-F238E27FC236}">
                <a16:creationId xmlns:a16="http://schemas.microsoft.com/office/drawing/2014/main" id="{73C97E36-B914-9DDC-1470-6309191E625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570807" y="2590494"/>
            <a:ext cx="1849674" cy="1849674"/>
          </a:xfrm>
          <a:prstGeom prst="rect">
            <a:avLst/>
          </a:prstGeom>
        </p:spPr>
      </p:pic>
    </p:spTree>
    <p:extLst>
      <p:ext uri="{BB962C8B-B14F-4D97-AF65-F5344CB8AC3E}">
        <p14:creationId xmlns:p14="http://schemas.microsoft.com/office/powerpoint/2010/main" val="2864624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63599-15E6-4E9F-386A-BB2482FA907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970CC65-CE78-9360-F42F-5856A5C06AB0}"/>
              </a:ext>
            </a:extLst>
          </p:cNvPr>
          <p:cNvSpPr>
            <a:spLocks noGrp="1"/>
          </p:cNvSpPr>
          <p:nvPr>
            <p:ph type="ctrTitle"/>
          </p:nvPr>
        </p:nvSpPr>
        <p:spPr>
          <a:xfrm>
            <a:off x="295537" y="189473"/>
            <a:ext cx="11557796" cy="1020762"/>
          </a:xfrm>
        </p:spPr>
        <p:txBody>
          <a:bodyPr/>
          <a:lstStyle/>
          <a:p>
            <a:r>
              <a:rPr lang="en-GB" sz="5400" noProof="0">
                <a:solidFill>
                  <a:schemeClr val="accent3"/>
                </a:solidFill>
              </a:rPr>
              <a:t>Platform - Speed of Change</a:t>
            </a:r>
          </a:p>
        </p:txBody>
      </p:sp>
      <p:sp>
        <p:nvSpPr>
          <p:cNvPr id="5" name="Platshållare för bildnummer 4">
            <a:extLst>
              <a:ext uri="{FF2B5EF4-FFF2-40B4-BE49-F238E27FC236}">
                <a16:creationId xmlns:a16="http://schemas.microsoft.com/office/drawing/2014/main" id="{83943EDB-7BE4-831B-6D8E-7E1292B09E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en-GB" sz="1050" b="0" i="0" u="none" strike="noStrike" kern="1200" cap="none" spc="0" normalizeH="0" baseline="0" noProof="0" smtClean="0">
                <a:ln>
                  <a:noFill/>
                </a:ln>
                <a:solidFill>
                  <a:srgbClr val="99D9F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050" b="0" i="0" u="none" strike="noStrike" kern="1200" cap="none" spc="0" normalizeH="0" baseline="0" noProof="0">
              <a:ln>
                <a:noFill/>
              </a:ln>
              <a:solidFill>
                <a:srgbClr val="99D9F2"/>
              </a:solidFill>
              <a:effectLst/>
              <a:uLnTx/>
              <a:uFillTx/>
              <a:latin typeface="Whitney Black" pitchFamily="50" charset="0"/>
              <a:ea typeface="+mn-ea"/>
              <a:cs typeface="+mn-cs"/>
            </a:endParaRPr>
          </a:p>
        </p:txBody>
      </p:sp>
      <p:sp>
        <p:nvSpPr>
          <p:cNvPr id="3" name="TextBox 2">
            <a:extLst>
              <a:ext uri="{FF2B5EF4-FFF2-40B4-BE49-F238E27FC236}">
                <a16:creationId xmlns:a16="http://schemas.microsoft.com/office/drawing/2014/main" id="{15DA7A55-C64C-BAD8-C18B-4693BE0E56EA}"/>
              </a:ext>
            </a:extLst>
          </p:cNvPr>
          <p:cNvSpPr txBox="1"/>
          <p:nvPr/>
        </p:nvSpPr>
        <p:spPr>
          <a:xfrm>
            <a:off x="722507" y="1281953"/>
            <a:ext cx="4535294" cy="532453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99D9F2"/>
                </a:solidFill>
                <a:effectLst/>
                <a:uLnTx/>
                <a:uFillTx/>
                <a:latin typeface="Whitney Book"/>
                <a:ea typeface="+mn-ea"/>
                <a:cs typeface="+mn-cs"/>
              </a:rPr>
              <a:t>What have we delivered in the last 6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99D9F2"/>
              </a:solidFill>
              <a:effectLst/>
              <a:uLnTx/>
              <a:uFillTx/>
              <a:latin typeface="Whitney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r>
              <a:rPr kumimoji="0" lang="en-GB" sz="1600" b="0" i="0" u="none" strike="noStrike" kern="1200" cap="none" spc="0" normalizeH="0" baseline="0" noProof="0" dirty="0">
                <a:ln>
                  <a:noFill/>
                </a:ln>
                <a:solidFill>
                  <a:srgbClr val="99D9F2"/>
                </a:solidFill>
                <a:effectLst/>
                <a:uLnTx/>
                <a:uFillTx/>
                <a:latin typeface="Whitney Book"/>
                <a:ea typeface="+mn-ea"/>
                <a:cs typeface="+mn-cs"/>
              </a:rPr>
              <a:t>Joint Accounts </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r>
              <a:rPr kumimoji="0" lang="en-GB" sz="1600" b="0" i="0" u="none" strike="noStrike" kern="1200" cap="none" spc="0" normalizeH="0" baseline="0" noProof="0" dirty="0">
                <a:ln>
                  <a:noFill/>
                </a:ln>
                <a:solidFill>
                  <a:srgbClr val="99D9F2"/>
                </a:solidFill>
                <a:effectLst/>
                <a:uLnTx/>
                <a:uFillTx/>
                <a:latin typeface="Whitney Book"/>
                <a:ea typeface="+mn-ea"/>
                <a:cs typeface="+mn-cs"/>
              </a:rPr>
              <a:t>Manual transfers appearing on the workbench </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r>
              <a:rPr kumimoji="0" lang="en-GB" sz="1600" b="0" i="0" u="none" strike="noStrike" kern="1200" cap="none" spc="0" normalizeH="0" baseline="0" noProof="0" dirty="0">
                <a:ln>
                  <a:noFill/>
                </a:ln>
                <a:solidFill>
                  <a:srgbClr val="99D9F2"/>
                </a:solidFill>
                <a:effectLst/>
                <a:uLnTx/>
                <a:uFillTx/>
                <a:latin typeface="Whitney Book"/>
                <a:ea typeface="+mn-ea"/>
                <a:cs typeface="+mn-cs"/>
              </a:rPr>
              <a:t>Adviser initial fees (%) on cash Transfer-In </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r>
              <a:rPr kumimoji="0" lang="en-GB" sz="1600" b="0" i="0" u="none" strike="noStrike" kern="1200" cap="none" spc="0" normalizeH="0" baseline="0" noProof="0" dirty="0">
                <a:ln>
                  <a:noFill/>
                </a:ln>
                <a:solidFill>
                  <a:srgbClr val="99D9F2"/>
                </a:solidFill>
                <a:effectLst/>
                <a:uLnTx/>
                <a:uFillTx/>
                <a:latin typeface="Whitney Book"/>
                <a:ea typeface="+mn-ea"/>
                <a:cs typeface="+mn-cs"/>
              </a:rPr>
              <a:t>Tax Packs </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r>
              <a:rPr kumimoji="0" lang="en-GB" sz="1600" b="0" i="0" u="none" strike="noStrike" kern="1200" cap="none" spc="0" normalizeH="0" baseline="0" noProof="0" dirty="0">
                <a:ln>
                  <a:noFill/>
                </a:ln>
                <a:solidFill>
                  <a:srgbClr val="99D9F2"/>
                </a:solidFill>
                <a:effectLst/>
                <a:uLnTx/>
                <a:uFillTx/>
                <a:latin typeface="Whitney Book"/>
                <a:ea typeface="+mn-ea"/>
                <a:cs typeface="+mn-cs"/>
              </a:rPr>
              <a:t>Excess Reportable Income </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r>
              <a:rPr kumimoji="0" lang="en-GB" sz="1600" b="0" i="0" u="none" strike="noStrike" kern="1200" cap="none" spc="0" normalizeH="0" baseline="0" noProof="0" dirty="0">
                <a:ln>
                  <a:noFill/>
                </a:ln>
                <a:solidFill>
                  <a:srgbClr val="99D9F2"/>
                </a:solidFill>
                <a:effectLst/>
                <a:uLnTx/>
                <a:uFillTx/>
                <a:latin typeface="Whitney Book"/>
                <a:ea typeface="+mn-ea"/>
                <a:cs typeface="+mn-cs"/>
              </a:rPr>
              <a:t>Fee Funding by value  </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r>
              <a:rPr kumimoji="0" lang="en-GB" sz="1600" b="0" i="0" u="none" strike="noStrike" kern="1200" cap="none" spc="0" normalizeH="0" baseline="0" noProof="0" dirty="0">
                <a:ln>
                  <a:noFill/>
                </a:ln>
                <a:solidFill>
                  <a:srgbClr val="99D9F2"/>
                </a:solidFill>
                <a:effectLst/>
                <a:uLnTx/>
                <a:uFillTx/>
                <a:latin typeface="Whitney Book"/>
                <a:ea typeface="+mn-ea"/>
                <a:cs typeface="+mn-cs"/>
              </a:rPr>
              <a:t>Firenze (Lombard Lending) </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r>
              <a:rPr kumimoji="0" lang="en-GB" sz="1600" b="0" i="0" u="none" strike="noStrike" kern="1200" cap="none" spc="0" normalizeH="0" baseline="0" noProof="0" dirty="0">
                <a:ln>
                  <a:noFill/>
                </a:ln>
                <a:solidFill>
                  <a:srgbClr val="99D9F2"/>
                </a:solidFill>
                <a:effectLst/>
                <a:uLnTx/>
                <a:uFillTx/>
                <a:latin typeface="Whitney Book"/>
                <a:ea typeface="+mn-ea"/>
                <a:cs typeface="+mn-cs"/>
              </a:rPr>
              <a:t>Adviser Group Fees</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r>
              <a:rPr kumimoji="0" lang="en-GB" sz="1600" b="0" i="0" u="none" strike="noStrike" kern="1200" cap="none" spc="0" normalizeH="0" baseline="0" noProof="0" dirty="0">
                <a:ln>
                  <a:noFill/>
                </a:ln>
                <a:solidFill>
                  <a:srgbClr val="99D9F2"/>
                </a:solidFill>
                <a:effectLst/>
                <a:uLnTx/>
                <a:uFillTx/>
                <a:latin typeface="Whitney Book"/>
                <a:ea typeface="+mn-ea"/>
                <a:cs typeface="+mn-cs"/>
              </a:rPr>
              <a:t>Transfer Process Improvements </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r>
              <a:rPr kumimoji="0" lang="en-GB" sz="1600" b="0" i="0" u="none" strike="noStrike" kern="1200" cap="none" spc="0" normalizeH="0" baseline="0" noProof="0" dirty="0">
                <a:ln>
                  <a:noFill/>
                </a:ln>
                <a:solidFill>
                  <a:srgbClr val="99D9F2"/>
                </a:solidFill>
                <a:effectLst/>
                <a:uLnTx/>
                <a:uFillTx/>
                <a:latin typeface="Whitney Book"/>
                <a:ea typeface="+mn-lt"/>
                <a:cs typeface="+mn-lt"/>
              </a:rPr>
              <a:t>Corporate clients as Trustees </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r>
              <a:rPr kumimoji="0" lang="en-GB" sz="1600" b="0" i="0" u="none" strike="noStrike" kern="1200" cap="none" spc="0" normalizeH="0" baseline="0" noProof="0" dirty="0">
                <a:ln>
                  <a:noFill/>
                </a:ln>
                <a:solidFill>
                  <a:srgbClr val="99D9F2"/>
                </a:solidFill>
                <a:effectLst/>
                <a:uLnTx/>
                <a:uFillTx/>
                <a:latin typeface="Whitney Book"/>
                <a:ea typeface="+mn-lt"/>
                <a:cs typeface="+mn-lt"/>
              </a:rPr>
              <a:t>Multi Factor Authentication (MFA)</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r>
              <a:rPr kumimoji="0" lang="en-GB" sz="1600" b="0" i="0" u="none" strike="noStrike" kern="1200" cap="none" spc="0" normalizeH="0" baseline="0" noProof="0" dirty="0">
                <a:ln>
                  <a:noFill/>
                </a:ln>
                <a:solidFill>
                  <a:srgbClr val="99D9F2"/>
                </a:solidFill>
                <a:effectLst/>
                <a:uLnTx/>
                <a:uFillTx/>
                <a:latin typeface="Whitney Book"/>
                <a:ea typeface="+mn-ea"/>
                <a:cs typeface="+mn-cs"/>
              </a:rPr>
              <a:t>Transfer updates via the workbench </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endParaRPr kumimoji="0" lang="en-GB" sz="1600" b="0" i="0" u="none" strike="noStrike" kern="1200" cap="none" spc="0" normalizeH="0" baseline="0" noProof="0" dirty="0">
              <a:ln>
                <a:noFill/>
              </a:ln>
              <a:solidFill>
                <a:srgbClr val="99D9F2"/>
              </a:solidFill>
              <a:effectLst/>
              <a:uLnTx/>
              <a:uFillTx/>
              <a:latin typeface="Whitney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endParaRPr kumimoji="0" lang="en-GB" sz="1600" b="0" i="0" u="none" strike="noStrike" kern="1200" cap="none" spc="0" normalizeH="0" baseline="0" noProof="0" dirty="0">
              <a:ln>
                <a:noFill/>
              </a:ln>
              <a:solidFill>
                <a:srgbClr val="99D9F2"/>
              </a:solidFill>
              <a:effectLst/>
              <a:uLnTx/>
              <a:uFillTx/>
              <a:latin typeface="Whitney Book"/>
              <a:ea typeface="+mn-lt"/>
              <a:cs typeface="+mn-lt"/>
            </a:endParaRP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endParaRPr kumimoji="0" lang="en-GB" sz="1400" b="0" i="0" u="none" strike="noStrike" kern="1200" cap="none" spc="0" normalizeH="0" baseline="0" noProof="0" dirty="0">
              <a:ln>
                <a:noFill/>
              </a:ln>
              <a:solidFill>
                <a:srgbClr val="99D9F2"/>
              </a:solidFill>
              <a:effectLst/>
              <a:uLnTx/>
              <a:uFillTx/>
              <a:latin typeface="Whitney Medium"/>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srgbClr val="99D9F2"/>
              </a:solidFill>
              <a:effectLst/>
              <a:highlight>
                <a:srgbClr val="FFFF00"/>
              </a:highlight>
              <a:uLnTx/>
              <a:uFillTx/>
              <a:latin typeface="Whitney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srgbClr val="99D9F2"/>
              </a:solidFill>
              <a:effectLst/>
              <a:uLnTx/>
              <a:uFillTx/>
              <a:latin typeface="Whitney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99D9F2"/>
              </a:solidFill>
              <a:effectLst/>
              <a:highlight>
                <a:srgbClr val="FFFF00"/>
              </a:highlight>
              <a:uLnTx/>
              <a:uFillTx/>
              <a:latin typeface="Whitney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99D9F2"/>
              </a:solidFill>
              <a:effectLst/>
              <a:highlight>
                <a:srgbClr val="FFFF00"/>
              </a:highlight>
              <a:uLnTx/>
              <a:uFillTx/>
              <a:latin typeface="Whitney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9D9F2"/>
              </a:solidFill>
              <a:effectLst/>
              <a:uLnTx/>
              <a:uFillTx/>
              <a:latin typeface="Whitney Book"/>
              <a:ea typeface="+mn-ea"/>
              <a:cs typeface="+mn-cs"/>
            </a:endParaRPr>
          </a:p>
        </p:txBody>
      </p:sp>
      <p:sp>
        <p:nvSpPr>
          <p:cNvPr id="4" name="TextBox 3">
            <a:extLst>
              <a:ext uri="{FF2B5EF4-FFF2-40B4-BE49-F238E27FC236}">
                <a16:creationId xmlns:a16="http://schemas.microsoft.com/office/drawing/2014/main" id="{183FE577-DC3A-8C80-81F2-F3519939CA55}"/>
              </a:ext>
            </a:extLst>
          </p:cNvPr>
          <p:cNvSpPr txBox="1"/>
          <p:nvPr/>
        </p:nvSpPr>
        <p:spPr>
          <a:xfrm>
            <a:off x="5916706" y="1281953"/>
            <a:ext cx="5301024" cy="572464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What’s coming next 6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Bank details will become non-mandatory for client creation (common request – hopefully going live at the end of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Integration into PayUK to speed up a subset of ISA transfers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Introducing Partial GIA &amp; ISA transfers online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Improvements to the workbench to drive efficiencies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Utmost as a third party offshore bond (after TYE)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Nominated accounts for fee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Fee flexibility (introduction of a flat ongoing adviser fee and tier defaults)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Advisory model management – to allow advisers to run their models more efficiently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CGT tool enhancements – some delivered pre </a:t>
            </a:r>
            <a:r>
              <a:rPr kumimoji="0" lang="en-GB" sz="1200" b="0" i="0" u="none" strike="noStrike" kern="1200" cap="none" spc="0" normalizeH="0" baseline="0" noProof="0" dirty="0" err="1">
                <a:ln>
                  <a:noFill/>
                </a:ln>
                <a:solidFill>
                  <a:srgbClr val="99D9F2"/>
                </a:solidFill>
                <a:effectLst/>
                <a:uLnTx/>
                <a:uFillTx/>
                <a:latin typeface="Whitney Book"/>
                <a:ea typeface="+mn-ea"/>
                <a:cs typeface="+mn-cs"/>
              </a:rPr>
              <a:t>tye</a:t>
            </a:r>
            <a:endParaRPr kumimoji="0" lang="en-GB" sz="1200" b="0" i="0" u="none" strike="noStrike" kern="1200" cap="none" spc="0" normalizeH="0" baseline="0" noProof="0" dirty="0">
              <a:ln>
                <a:noFill/>
              </a:ln>
              <a:solidFill>
                <a:srgbClr val="99D9F2"/>
              </a:solidFill>
              <a:effectLst/>
              <a:uLnTx/>
              <a:uFillTx/>
              <a:latin typeface="Whitney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Additional reports &amp; reporting improvements (not limited to):</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SIPP Beneficiary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Fee tiering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Pension Contribution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Pre-population of data for illustration creation (and a more embedded experience once created)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Further UI improvements: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Sorting and ordering in key tables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New Hyperlinks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New validation rules (more to follow)</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Improve some error messages (more to follow)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Junior SIPP (summer)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Gilts (Q2)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99D9F2"/>
                </a:solidFill>
                <a:effectLst/>
                <a:uLnTx/>
                <a:uFillTx/>
                <a:latin typeface="Whitney Book"/>
                <a:ea typeface="+mn-ea"/>
                <a:cs typeface="+mn-cs"/>
              </a:rPr>
              <a:t>SIPP Prefunding (Q3)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99D9F2"/>
                </a:solidFill>
                <a:effectLst/>
                <a:uLnTx/>
                <a:uFillTx/>
                <a:latin typeface="Whitney Book"/>
                <a:ea typeface="Calibri"/>
                <a:cs typeface="Aptos" panose="020B00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hitney Medium" pitchFamily="50" charset="0"/>
              <a:buChar char="–"/>
              <a:tabLst/>
              <a:defRPr/>
            </a:pPr>
            <a:endParaRPr kumimoji="0" lang="en-GB" sz="1400" b="0" i="0" u="none" strike="noStrike" kern="1200" cap="none" spc="0" normalizeH="0" baseline="0" noProof="0" dirty="0">
              <a:ln>
                <a:noFill/>
              </a:ln>
              <a:solidFill>
                <a:srgbClr val="99D9F2"/>
              </a:solidFill>
              <a:effectLst/>
              <a:uLnTx/>
              <a:uFillTx/>
              <a:latin typeface="Whitney Book"/>
              <a:ea typeface="+mn-ea"/>
              <a:cs typeface="+mn-cs"/>
            </a:endParaRPr>
          </a:p>
        </p:txBody>
      </p:sp>
      <p:sp>
        <p:nvSpPr>
          <p:cNvPr id="6" name="TextBox 5">
            <a:extLst>
              <a:ext uri="{FF2B5EF4-FFF2-40B4-BE49-F238E27FC236}">
                <a16:creationId xmlns:a16="http://schemas.microsoft.com/office/drawing/2014/main" id="{AD5496C2-A817-730A-BA96-F77D0F736240}"/>
              </a:ext>
            </a:extLst>
          </p:cNvPr>
          <p:cNvSpPr txBox="1"/>
          <p:nvPr/>
        </p:nvSpPr>
        <p:spPr>
          <a:xfrm>
            <a:off x="722507" y="4616103"/>
            <a:ext cx="2925003" cy="289310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99FF"/>
                </a:solidFill>
                <a:effectLst/>
                <a:uLnTx/>
                <a:uFillTx/>
                <a:latin typeface="Whitney Book"/>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99FF"/>
              </a:solidFill>
              <a:effectLst/>
              <a:uLnTx/>
              <a:uFillTx/>
              <a:latin typeface="Whitney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99FF"/>
                </a:solidFill>
                <a:effectLst/>
                <a:uLnTx/>
                <a:uFillTx/>
                <a:latin typeface="Whitney Medium"/>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99FF"/>
                </a:solidFill>
                <a:effectLst/>
                <a:uLnTx/>
                <a:uFillTx/>
                <a:latin typeface="Whitney Book"/>
                <a:ea typeface="+mn-ea"/>
                <a:cs typeface="+mn-cs"/>
              </a:rPr>
              <a:t> 	</a:t>
            </a: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99FF"/>
              </a:solidFill>
              <a:effectLst/>
              <a:uLnTx/>
              <a:uFillTx/>
              <a:latin typeface="Whitney Book"/>
              <a:ea typeface="+mn-ea"/>
              <a:cs typeface="+mn-cs"/>
            </a:endParaRPr>
          </a:p>
          <a:p>
            <a:pPr marL="28575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a:p>
            <a:pPr marL="28575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99FF"/>
                </a:solidFill>
                <a:effectLst/>
                <a:uLnTx/>
                <a:uFillTx/>
                <a:latin typeface="Whitney Book"/>
                <a:ea typeface="+mn-ea"/>
                <a:cs typeface="+mn-cs"/>
              </a:rPr>
              <a:t>                              	     		</a:t>
            </a: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a:p>
            <a:pPr marL="28575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99FF"/>
                </a:solidFill>
                <a:effectLst/>
                <a:uLnTx/>
                <a:uFillTx/>
                <a:latin typeface="Whitney Book"/>
                <a:ea typeface="+mn-ea"/>
                <a:cs typeface="+mn-cs"/>
              </a:rPr>
              <a:t>     </a:t>
            </a: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a:p>
            <a:pPr marL="28575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9D9F2"/>
                </a:solidFill>
                <a:effectLst/>
                <a:uLnTx/>
                <a:uFillTx/>
                <a:latin typeface="Whitney Book"/>
                <a:ea typeface="+mn-lt"/>
                <a:cs typeface="+mn-lt"/>
              </a:rPr>
              <a:t>    </a:t>
            </a:r>
            <a:r>
              <a:rPr kumimoji="0" lang="en-GB" sz="1400" b="0" i="0" u="none" strike="noStrike" kern="1200" cap="none" spc="0" normalizeH="0" baseline="0" noProof="0" dirty="0">
                <a:ln>
                  <a:noFill/>
                </a:ln>
                <a:solidFill>
                  <a:srgbClr val="FF99FF"/>
                </a:solidFill>
                <a:effectLst/>
                <a:uLnTx/>
                <a:uFillTx/>
                <a:latin typeface="Whitney Book"/>
                <a:ea typeface="+mn-lt"/>
                <a:cs typeface="+mn-lt"/>
              </a:rPr>
              <a:t>    </a:t>
            </a: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99FF"/>
                </a:solidFill>
                <a:effectLst/>
                <a:uLnTx/>
                <a:uFillTx/>
                <a:latin typeface="Whitney Book"/>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99D9F2"/>
              </a:solidFill>
              <a:effectLst/>
              <a:uLnTx/>
              <a:uFillTx/>
              <a:latin typeface="Whitney Book"/>
              <a:ea typeface="+mn-ea"/>
              <a:cs typeface="+mn-cs"/>
            </a:endParaRPr>
          </a:p>
        </p:txBody>
      </p:sp>
      <p:sp>
        <p:nvSpPr>
          <p:cNvPr id="8" name="TextBox 7">
            <a:extLst>
              <a:ext uri="{FF2B5EF4-FFF2-40B4-BE49-F238E27FC236}">
                <a16:creationId xmlns:a16="http://schemas.microsoft.com/office/drawing/2014/main" id="{4DAE8C54-7BE5-1290-7F5E-3E2DCDFB6950}"/>
              </a:ext>
            </a:extLst>
          </p:cNvPr>
          <p:cNvSpPr txBox="1"/>
          <p:nvPr/>
        </p:nvSpPr>
        <p:spPr>
          <a:xfrm>
            <a:off x="3124940" y="5314950"/>
            <a:ext cx="320389" cy="6104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hitney Book" pitchFamily="50" charset="0"/>
              <a:buChar char="–"/>
              <a:tabLst/>
              <a:defRPr/>
            </a:pPr>
            <a:endParaRPr kumimoji="0" lang="en-GB" sz="1600" b="0" i="0" u="none" strike="noStrike" kern="1200" cap="none" spc="0" normalizeH="0" baseline="0" noProof="0" dirty="0">
              <a:ln>
                <a:noFill/>
              </a:ln>
              <a:solidFill>
                <a:srgbClr val="FF99FF"/>
              </a:solidFill>
              <a:effectLst/>
              <a:uLnTx/>
              <a:uFillTx/>
              <a:latin typeface="Whitney Book"/>
              <a:ea typeface="+mn-ea"/>
              <a:cs typeface="+mn-cs"/>
            </a:endParaRPr>
          </a:p>
        </p:txBody>
      </p:sp>
    </p:spTree>
    <p:extLst>
      <p:ext uri="{BB962C8B-B14F-4D97-AF65-F5344CB8AC3E}">
        <p14:creationId xmlns:p14="http://schemas.microsoft.com/office/powerpoint/2010/main" val="102353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ECFA"/>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Rectangle 37">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Freeform: Shape 39">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1" name="Graphic 30">
            <a:extLst>
              <a:ext uri="{FF2B5EF4-FFF2-40B4-BE49-F238E27FC236}">
                <a16:creationId xmlns:a16="http://schemas.microsoft.com/office/drawing/2014/main" id="{8534CB59-9D51-5327-AB03-74BECCA75BA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68642" y="1808211"/>
            <a:ext cx="11451667" cy="2274089"/>
          </a:xfrm>
          <a:prstGeom prst="rect">
            <a:avLst/>
          </a:prstGeom>
        </p:spPr>
      </p:pic>
    </p:spTree>
    <p:extLst>
      <p:ext uri="{BB962C8B-B14F-4D97-AF65-F5344CB8AC3E}">
        <p14:creationId xmlns:p14="http://schemas.microsoft.com/office/powerpoint/2010/main" val="99156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ED26893D-595C-7BC4-61A3-A4CFE1333880}"/>
              </a:ext>
            </a:extLst>
          </p:cNvPr>
          <p:cNvSpPr>
            <a:spLocks noGrp="1"/>
          </p:cNvSpPr>
          <p:nvPr>
            <p:ph type="ctrTitle"/>
          </p:nvPr>
        </p:nvSpPr>
        <p:spPr>
          <a:xfrm>
            <a:off x="5738937" y="278068"/>
            <a:ext cx="5965383" cy="1655762"/>
          </a:xfrm>
        </p:spPr>
        <p:txBody>
          <a:bodyPr/>
          <a:lstStyle/>
          <a:p>
            <a:r>
              <a:rPr lang="sv-SE" sz="5400" dirty="0"/>
              <a:t>Agenda</a:t>
            </a:r>
          </a:p>
        </p:txBody>
      </p:sp>
      <p:pic>
        <p:nvPicPr>
          <p:cNvPr id="11" name="Platshållare för bild 10" descr="En bild som visar inomhus&#10;&#10;Automatiskt genererad beskrivning">
            <a:extLst>
              <a:ext uri="{FF2B5EF4-FFF2-40B4-BE49-F238E27FC236}">
                <a16:creationId xmlns:a16="http://schemas.microsoft.com/office/drawing/2014/main" id="{597C5213-4B72-E6BB-5FDF-31C02152EA3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3819" r="23819"/>
          <a:stretch/>
        </p:blipFill>
        <p:spPr>
          <a:xfrm flipH="1">
            <a:off x="5206" y="0"/>
            <a:ext cx="5386940" cy="6858000"/>
          </a:xfrm>
        </p:spPr>
      </p:pic>
      <p:sp>
        <p:nvSpPr>
          <p:cNvPr id="8" name="Underrubrik 7">
            <a:extLst>
              <a:ext uri="{FF2B5EF4-FFF2-40B4-BE49-F238E27FC236}">
                <a16:creationId xmlns:a16="http://schemas.microsoft.com/office/drawing/2014/main" id="{5D8B145E-6803-8F45-7400-472E11CA077F}"/>
              </a:ext>
            </a:extLst>
          </p:cNvPr>
          <p:cNvSpPr>
            <a:spLocks noGrp="1"/>
          </p:cNvSpPr>
          <p:nvPr>
            <p:ph idx="15"/>
          </p:nvPr>
        </p:nvSpPr>
        <p:spPr>
          <a:xfrm>
            <a:off x="5738936" y="1933830"/>
            <a:ext cx="5828224" cy="4384674"/>
          </a:xfrm>
        </p:spPr>
        <p:txBody>
          <a:bodyPr>
            <a:normAutofit/>
          </a:bodyPr>
          <a:lstStyle/>
          <a:p>
            <a:pPr fontAlgn="ctr"/>
            <a:r>
              <a:rPr lang="en-GB" dirty="0"/>
              <a:t>Bank details change with client onboarding.</a:t>
            </a:r>
          </a:p>
          <a:p>
            <a:pPr fontAlgn="ctr"/>
            <a:r>
              <a:rPr lang="en-GB" dirty="0"/>
              <a:t>CGT – Scenario based calculations</a:t>
            </a:r>
          </a:p>
          <a:p>
            <a:pPr fontAlgn="ctr"/>
            <a:r>
              <a:rPr lang="en-GB" dirty="0"/>
              <a:t>Cancel transfers</a:t>
            </a:r>
          </a:p>
          <a:p>
            <a:pPr fontAlgn="ctr"/>
            <a:r>
              <a:rPr lang="en-GB" dirty="0"/>
              <a:t>Transfers dashboard</a:t>
            </a:r>
          </a:p>
          <a:p>
            <a:pPr fontAlgn="ctr"/>
            <a:r>
              <a:rPr lang="en-GB" dirty="0"/>
              <a:t>Illustration tab at client level</a:t>
            </a:r>
          </a:p>
          <a:p>
            <a:pPr fontAlgn="ctr"/>
            <a:r>
              <a:rPr lang="en-GB" dirty="0"/>
              <a:t>PPR</a:t>
            </a:r>
          </a:p>
          <a:p>
            <a:pPr marL="0" indent="0">
              <a:lnSpc>
                <a:spcPct val="100000"/>
              </a:lnSpc>
              <a:buNone/>
            </a:pPr>
            <a:endParaRPr lang="en-GB" dirty="0">
              <a:latin typeface="+mn-lt"/>
            </a:endParaRPr>
          </a:p>
        </p:txBody>
      </p:sp>
    </p:spTree>
    <p:extLst>
      <p:ext uri="{BB962C8B-B14F-4D97-AF65-F5344CB8AC3E}">
        <p14:creationId xmlns:p14="http://schemas.microsoft.com/office/powerpoint/2010/main" val="3600936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DFD6DC3-93D7-023E-5C5B-68298DD5A766}"/>
              </a:ext>
            </a:extLst>
          </p:cNvPr>
          <p:cNvSpPr txBox="1"/>
          <p:nvPr/>
        </p:nvSpPr>
        <p:spPr>
          <a:xfrm>
            <a:off x="84841" y="122548"/>
            <a:ext cx="11962615" cy="830997"/>
          </a:xfrm>
          <a:prstGeom prst="rect">
            <a:avLst/>
          </a:prstGeom>
          <a:noFill/>
        </p:spPr>
        <p:txBody>
          <a:bodyPr wrap="square" rtlCol="0">
            <a:spAutoFit/>
          </a:bodyPr>
          <a:lstStyle/>
          <a:p>
            <a:r>
              <a:rPr lang="en-GB" sz="4800" b="1" u="sng" dirty="0">
                <a:solidFill>
                  <a:srgbClr val="002D72"/>
                </a:solidFill>
                <a:latin typeface="+mj-lt"/>
              </a:rPr>
              <a:t>Client creation - </a:t>
            </a:r>
            <a:r>
              <a:rPr lang="en-GB" sz="4800" b="1" i="1" u="sng" dirty="0">
                <a:solidFill>
                  <a:srgbClr val="002D72"/>
                </a:solidFill>
                <a:latin typeface="+mj-lt"/>
              </a:rPr>
              <a:t>Before</a:t>
            </a:r>
            <a:endParaRPr lang="en-GB" sz="3200" b="1" i="1" u="sng" dirty="0">
              <a:solidFill>
                <a:srgbClr val="002D72"/>
              </a:solidFill>
              <a:latin typeface="+mj-lt"/>
            </a:endParaRPr>
          </a:p>
        </p:txBody>
      </p:sp>
      <p:pic>
        <p:nvPicPr>
          <p:cNvPr id="18" name="Picture 17">
            <a:extLst>
              <a:ext uri="{FF2B5EF4-FFF2-40B4-BE49-F238E27FC236}">
                <a16:creationId xmlns:a16="http://schemas.microsoft.com/office/drawing/2014/main" id="{A6C16F33-A7AB-6B89-A5CA-39F168C0479D}"/>
              </a:ext>
            </a:extLst>
          </p:cNvPr>
          <p:cNvPicPr>
            <a:picLocks noChangeAspect="1"/>
          </p:cNvPicPr>
          <p:nvPr/>
        </p:nvPicPr>
        <p:blipFill>
          <a:blip r:embed="rId2"/>
          <a:stretch>
            <a:fillRect/>
          </a:stretch>
        </p:blipFill>
        <p:spPr>
          <a:xfrm>
            <a:off x="717543" y="3557903"/>
            <a:ext cx="885949" cy="285790"/>
          </a:xfrm>
          <a:prstGeom prst="rect">
            <a:avLst/>
          </a:prstGeom>
        </p:spPr>
      </p:pic>
      <p:pic>
        <p:nvPicPr>
          <p:cNvPr id="20" name="Picture 19">
            <a:extLst>
              <a:ext uri="{FF2B5EF4-FFF2-40B4-BE49-F238E27FC236}">
                <a16:creationId xmlns:a16="http://schemas.microsoft.com/office/drawing/2014/main" id="{EEB49B9D-A88A-6688-AB5A-21E199373085}"/>
              </a:ext>
            </a:extLst>
          </p:cNvPr>
          <p:cNvPicPr>
            <a:picLocks noChangeAspect="1"/>
          </p:cNvPicPr>
          <p:nvPr/>
        </p:nvPicPr>
        <p:blipFill>
          <a:blip r:embed="rId3"/>
          <a:stretch>
            <a:fillRect/>
          </a:stretch>
        </p:blipFill>
        <p:spPr>
          <a:xfrm>
            <a:off x="787952" y="5390594"/>
            <a:ext cx="762106" cy="257211"/>
          </a:xfrm>
          <a:prstGeom prst="rect">
            <a:avLst/>
          </a:prstGeom>
        </p:spPr>
      </p:pic>
      <p:pic>
        <p:nvPicPr>
          <p:cNvPr id="24" name="Picture 23">
            <a:extLst>
              <a:ext uri="{FF2B5EF4-FFF2-40B4-BE49-F238E27FC236}">
                <a16:creationId xmlns:a16="http://schemas.microsoft.com/office/drawing/2014/main" id="{E225CFF7-A727-7D0E-1489-F57BADADFB04}"/>
              </a:ext>
            </a:extLst>
          </p:cNvPr>
          <p:cNvPicPr>
            <a:picLocks noChangeAspect="1"/>
          </p:cNvPicPr>
          <p:nvPr/>
        </p:nvPicPr>
        <p:blipFill>
          <a:blip r:embed="rId4"/>
          <a:stretch>
            <a:fillRect/>
          </a:stretch>
        </p:blipFill>
        <p:spPr>
          <a:xfrm>
            <a:off x="664110" y="1700161"/>
            <a:ext cx="1009791" cy="266737"/>
          </a:xfrm>
          <a:prstGeom prst="rect">
            <a:avLst/>
          </a:prstGeom>
        </p:spPr>
      </p:pic>
      <p:sp>
        <p:nvSpPr>
          <p:cNvPr id="27" name="TextBox 26">
            <a:extLst>
              <a:ext uri="{FF2B5EF4-FFF2-40B4-BE49-F238E27FC236}">
                <a16:creationId xmlns:a16="http://schemas.microsoft.com/office/drawing/2014/main" id="{3784094D-76A0-C303-C3E2-3AB4D0FF2F92}"/>
              </a:ext>
            </a:extLst>
          </p:cNvPr>
          <p:cNvSpPr txBox="1"/>
          <p:nvPr/>
        </p:nvSpPr>
        <p:spPr>
          <a:xfrm>
            <a:off x="17883" y="2110199"/>
            <a:ext cx="2607296" cy="307777"/>
          </a:xfrm>
          <a:prstGeom prst="rect">
            <a:avLst/>
          </a:prstGeom>
          <a:noFill/>
        </p:spPr>
        <p:txBody>
          <a:bodyPr wrap="square" rtlCol="0">
            <a:spAutoFit/>
          </a:bodyPr>
          <a:lstStyle/>
          <a:p>
            <a:pPr algn="ctr"/>
            <a:r>
              <a:rPr lang="en-GB" sz="1400" dirty="0">
                <a:solidFill>
                  <a:srgbClr val="002D72"/>
                </a:solidFill>
                <a:latin typeface="+mj-lt"/>
              </a:rPr>
              <a:t>Illustration submitted</a:t>
            </a:r>
          </a:p>
        </p:txBody>
      </p:sp>
      <p:sp>
        <p:nvSpPr>
          <p:cNvPr id="28" name="TextBox 27">
            <a:extLst>
              <a:ext uri="{FF2B5EF4-FFF2-40B4-BE49-F238E27FC236}">
                <a16:creationId xmlns:a16="http://schemas.microsoft.com/office/drawing/2014/main" id="{08C4919A-B7D9-05B4-A83F-1BE2D63F3E51}"/>
              </a:ext>
            </a:extLst>
          </p:cNvPr>
          <p:cNvSpPr txBox="1"/>
          <p:nvPr/>
        </p:nvSpPr>
        <p:spPr>
          <a:xfrm>
            <a:off x="-29856" y="3888194"/>
            <a:ext cx="2607297" cy="307777"/>
          </a:xfrm>
          <a:prstGeom prst="rect">
            <a:avLst/>
          </a:prstGeom>
          <a:noFill/>
        </p:spPr>
        <p:txBody>
          <a:bodyPr wrap="square" rtlCol="0">
            <a:spAutoFit/>
          </a:bodyPr>
          <a:lstStyle/>
          <a:p>
            <a:pPr algn="ctr"/>
            <a:r>
              <a:rPr lang="en-GB" sz="1400" dirty="0">
                <a:solidFill>
                  <a:srgbClr val="002D72"/>
                </a:solidFill>
                <a:latin typeface="+mj-lt"/>
              </a:rPr>
              <a:t>Complete Client details</a:t>
            </a:r>
          </a:p>
        </p:txBody>
      </p:sp>
      <p:sp>
        <p:nvSpPr>
          <p:cNvPr id="32" name="Equals 31">
            <a:extLst>
              <a:ext uri="{FF2B5EF4-FFF2-40B4-BE49-F238E27FC236}">
                <a16:creationId xmlns:a16="http://schemas.microsoft.com/office/drawing/2014/main" id="{77F433FB-EF85-3656-5548-41768E54FADB}"/>
              </a:ext>
            </a:extLst>
          </p:cNvPr>
          <p:cNvSpPr/>
          <p:nvPr/>
        </p:nvSpPr>
        <p:spPr>
          <a:xfrm>
            <a:off x="3271407" y="1804029"/>
            <a:ext cx="1216058" cy="662964"/>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a:extLst>
              <a:ext uri="{FF2B5EF4-FFF2-40B4-BE49-F238E27FC236}">
                <a16:creationId xmlns:a16="http://schemas.microsoft.com/office/drawing/2014/main" id="{7E6F4E51-1D88-B0DE-AFCE-3D384A22A454}"/>
              </a:ext>
            </a:extLst>
          </p:cNvPr>
          <p:cNvSpPr txBox="1"/>
          <p:nvPr/>
        </p:nvSpPr>
        <p:spPr>
          <a:xfrm>
            <a:off x="5922003" y="1679312"/>
            <a:ext cx="1896117" cy="738664"/>
          </a:xfrm>
          <a:prstGeom prst="rect">
            <a:avLst/>
          </a:prstGeom>
          <a:noFill/>
        </p:spPr>
        <p:txBody>
          <a:bodyPr wrap="square" rtlCol="0">
            <a:spAutoFit/>
          </a:bodyPr>
          <a:lstStyle/>
          <a:p>
            <a:pPr marL="285750" indent="-285750">
              <a:buFont typeface="Arial" panose="020B0604020202020204" pitchFamily="34" charset="0"/>
              <a:buChar char="•"/>
            </a:pPr>
            <a:endParaRPr lang="en-GB" sz="1400" dirty="0">
              <a:solidFill>
                <a:srgbClr val="002D72"/>
              </a:solidFill>
              <a:latin typeface="+mj-lt"/>
            </a:endParaRPr>
          </a:p>
          <a:p>
            <a:pPr marL="285750" indent="-285750">
              <a:buFont typeface="Arial" panose="020B0604020202020204" pitchFamily="34" charset="0"/>
              <a:buChar char="•"/>
            </a:pPr>
            <a:endParaRPr lang="en-GB" sz="1400" dirty="0">
              <a:solidFill>
                <a:srgbClr val="002D72"/>
              </a:solidFill>
              <a:latin typeface="+mj-lt"/>
            </a:endParaRPr>
          </a:p>
          <a:p>
            <a:r>
              <a:rPr lang="en-GB" sz="1400" dirty="0">
                <a:solidFill>
                  <a:srgbClr val="002D72"/>
                </a:solidFill>
                <a:latin typeface="+mj-lt"/>
              </a:rPr>
              <a:t>Shell account</a:t>
            </a:r>
          </a:p>
        </p:txBody>
      </p:sp>
      <p:sp>
        <p:nvSpPr>
          <p:cNvPr id="34" name="Equals 33">
            <a:extLst>
              <a:ext uri="{FF2B5EF4-FFF2-40B4-BE49-F238E27FC236}">
                <a16:creationId xmlns:a16="http://schemas.microsoft.com/office/drawing/2014/main" id="{02FEE8DD-5656-ED49-488B-B9AF11388393}"/>
              </a:ext>
            </a:extLst>
          </p:cNvPr>
          <p:cNvSpPr/>
          <p:nvPr/>
        </p:nvSpPr>
        <p:spPr>
          <a:xfrm>
            <a:off x="3271407" y="3556758"/>
            <a:ext cx="1216058" cy="662964"/>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TextBox 35">
            <a:extLst>
              <a:ext uri="{FF2B5EF4-FFF2-40B4-BE49-F238E27FC236}">
                <a16:creationId xmlns:a16="http://schemas.microsoft.com/office/drawing/2014/main" id="{2C89023F-1644-0895-E003-BF537762A1C8}"/>
              </a:ext>
            </a:extLst>
          </p:cNvPr>
          <p:cNvSpPr txBox="1"/>
          <p:nvPr/>
        </p:nvSpPr>
        <p:spPr>
          <a:xfrm>
            <a:off x="4089046" y="3143743"/>
            <a:ext cx="3954204" cy="1169551"/>
          </a:xfrm>
          <a:prstGeom prst="rect">
            <a:avLst/>
          </a:prstGeom>
          <a:noFill/>
        </p:spPr>
        <p:txBody>
          <a:bodyPr wrap="square" rtlCol="0">
            <a:spAutoFit/>
          </a:bodyPr>
          <a:lstStyle/>
          <a:p>
            <a:endParaRPr lang="en-US" sz="1400" dirty="0">
              <a:solidFill>
                <a:srgbClr val="002D72"/>
              </a:solidFill>
              <a:latin typeface="+mj-lt"/>
            </a:endParaRPr>
          </a:p>
          <a:p>
            <a:endParaRPr lang="en-US" sz="1400" dirty="0">
              <a:solidFill>
                <a:srgbClr val="002D72"/>
              </a:solidFill>
              <a:latin typeface="+mj-lt"/>
            </a:endParaRPr>
          </a:p>
          <a:p>
            <a:pPr algn="ctr"/>
            <a:r>
              <a:rPr lang="en-US" sz="1400" dirty="0">
                <a:solidFill>
                  <a:srgbClr val="002D72"/>
                </a:solidFill>
                <a:latin typeface="+mj-lt"/>
              </a:rPr>
              <a:t>                 Email sent to client – </a:t>
            </a:r>
            <a:r>
              <a:rPr lang="en-US" sz="1400" i="1" dirty="0">
                <a:solidFill>
                  <a:srgbClr val="002D72"/>
                </a:solidFill>
                <a:latin typeface="+mj-lt"/>
              </a:rPr>
              <a:t>Provided they pass in NR</a:t>
            </a:r>
            <a:endParaRPr lang="en-US" sz="1400" dirty="0">
              <a:solidFill>
                <a:srgbClr val="002D72"/>
              </a:solidFill>
              <a:latin typeface="+mj-lt"/>
            </a:endParaRPr>
          </a:p>
          <a:p>
            <a:pPr algn="ctr"/>
            <a:r>
              <a:rPr lang="en-US" sz="1400" dirty="0">
                <a:solidFill>
                  <a:srgbClr val="002D72"/>
                </a:solidFill>
                <a:latin typeface="+mj-lt"/>
              </a:rPr>
              <a:t>           </a:t>
            </a:r>
            <a:endParaRPr lang="en-GB" sz="1400" dirty="0">
              <a:solidFill>
                <a:srgbClr val="002D72"/>
              </a:solidFill>
              <a:latin typeface="+mj-lt"/>
            </a:endParaRPr>
          </a:p>
        </p:txBody>
      </p:sp>
      <p:sp>
        <p:nvSpPr>
          <p:cNvPr id="37" name="Arrow: Down 36">
            <a:extLst>
              <a:ext uri="{FF2B5EF4-FFF2-40B4-BE49-F238E27FC236}">
                <a16:creationId xmlns:a16="http://schemas.microsoft.com/office/drawing/2014/main" id="{97A42BAD-E76F-5632-7228-85461AEAB06A}"/>
              </a:ext>
            </a:extLst>
          </p:cNvPr>
          <p:cNvSpPr/>
          <p:nvPr/>
        </p:nvSpPr>
        <p:spPr>
          <a:xfrm>
            <a:off x="1108259" y="3029606"/>
            <a:ext cx="165534" cy="4075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A89645B9-A6C0-2D75-7309-B13D33519BC0}"/>
              </a:ext>
            </a:extLst>
          </p:cNvPr>
          <p:cNvSpPr/>
          <p:nvPr/>
        </p:nvSpPr>
        <p:spPr>
          <a:xfrm>
            <a:off x="1108259" y="4837613"/>
            <a:ext cx="165534" cy="4075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9854EE76-0791-DDA7-6ECC-9E737347195F}"/>
              </a:ext>
            </a:extLst>
          </p:cNvPr>
          <p:cNvCxnSpPr/>
          <p:nvPr/>
        </p:nvCxnSpPr>
        <p:spPr>
          <a:xfrm>
            <a:off x="124986" y="2879487"/>
            <a:ext cx="84439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6ACD98C-B8FE-C54E-8825-DB7767981A97}"/>
              </a:ext>
            </a:extLst>
          </p:cNvPr>
          <p:cNvCxnSpPr>
            <a:cxnSpLocks/>
          </p:cNvCxnSpPr>
          <p:nvPr/>
        </p:nvCxnSpPr>
        <p:spPr>
          <a:xfrm>
            <a:off x="86060" y="4711859"/>
            <a:ext cx="84829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36A8C90-C5ED-CA57-6936-8B23CB5AA673}"/>
              </a:ext>
            </a:extLst>
          </p:cNvPr>
          <p:cNvSpPr txBox="1"/>
          <p:nvPr/>
        </p:nvSpPr>
        <p:spPr>
          <a:xfrm>
            <a:off x="-104820" y="5696867"/>
            <a:ext cx="2607297" cy="307777"/>
          </a:xfrm>
          <a:prstGeom prst="rect">
            <a:avLst/>
          </a:prstGeom>
          <a:noFill/>
        </p:spPr>
        <p:txBody>
          <a:bodyPr wrap="square" rtlCol="0">
            <a:spAutoFit/>
          </a:bodyPr>
          <a:lstStyle/>
          <a:p>
            <a:pPr algn="ctr"/>
            <a:r>
              <a:rPr lang="en-GB" sz="1400" dirty="0">
                <a:solidFill>
                  <a:srgbClr val="002D72"/>
                </a:solidFill>
                <a:latin typeface="+mj-lt"/>
              </a:rPr>
              <a:t>Client is active</a:t>
            </a:r>
          </a:p>
        </p:txBody>
      </p:sp>
      <p:sp>
        <p:nvSpPr>
          <p:cNvPr id="48" name="Equals 47">
            <a:extLst>
              <a:ext uri="{FF2B5EF4-FFF2-40B4-BE49-F238E27FC236}">
                <a16:creationId xmlns:a16="http://schemas.microsoft.com/office/drawing/2014/main" id="{978B1A9B-9938-4CDC-9FE5-07C63C779168}"/>
              </a:ext>
            </a:extLst>
          </p:cNvPr>
          <p:cNvSpPr/>
          <p:nvPr/>
        </p:nvSpPr>
        <p:spPr>
          <a:xfrm>
            <a:off x="3271407" y="5534053"/>
            <a:ext cx="1216058" cy="662964"/>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TextBox 49">
            <a:extLst>
              <a:ext uri="{FF2B5EF4-FFF2-40B4-BE49-F238E27FC236}">
                <a16:creationId xmlns:a16="http://schemas.microsoft.com/office/drawing/2014/main" id="{A37C16D7-7487-69BB-058F-147F73FAB529}"/>
              </a:ext>
            </a:extLst>
          </p:cNvPr>
          <p:cNvSpPr txBox="1"/>
          <p:nvPr/>
        </p:nvSpPr>
        <p:spPr>
          <a:xfrm>
            <a:off x="5421433" y="5696867"/>
            <a:ext cx="3147532" cy="307777"/>
          </a:xfrm>
          <a:prstGeom prst="rect">
            <a:avLst/>
          </a:prstGeom>
          <a:noFill/>
        </p:spPr>
        <p:txBody>
          <a:bodyPr wrap="square" rtlCol="0">
            <a:spAutoFit/>
          </a:bodyPr>
          <a:lstStyle/>
          <a:p>
            <a:r>
              <a:rPr lang="en-GB" sz="1400" dirty="0">
                <a:solidFill>
                  <a:srgbClr val="002D72"/>
                </a:solidFill>
                <a:latin typeface="+mj-lt"/>
              </a:rPr>
              <a:t>Submit transfers and transact</a:t>
            </a:r>
            <a:endParaRPr lang="en-GB" dirty="0">
              <a:solidFill>
                <a:srgbClr val="002D72"/>
              </a:solidFill>
              <a:latin typeface="+mj-lt"/>
            </a:endParaRPr>
          </a:p>
        </p:txBody>
      </p:sp>
      <p:cxnSp>
        <p:nvCxnSpPr>
          <p:cNvPr id="54" name="Straight Connector 53">
            <a:extLst>
              <a:ext uri="{FF2B5EF4-FFF2-40B4-BE49-F238E27FC236}">
                <a16:creationId xmlns:a16="http://schemas.microsoft.com/office/drawing/2014/main" id="{B224C43D-CC9B-88D1-EAEE-F6C73B606BAF}"/>
              </a:ext>
            </a:extLst>
          </p:cNvPr>
          <p:cNvCxnSpPr/>
          <p:nvPr/>
        </p:nvCxnSpPr>
        <p:spPr>
          <a:xfrm>
            <a:off x="8568965" y="2879487"/>
            <a:ext cx="0" cy="18323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18779E1-8205-9ACA-BD17-127495FD3EE6}"/>
              </a:ext>
            </a:extLst>
          </p:cNvPr>
          <p:cNvCxnSpPr/>
          <p:nvPr/>
        </p:nvCxnSpPr>
        <p:spPr>
          <a:xfrm>
            <a:off x="8568965" y="1050712"/>
            <a:ext cx="0" cy="18323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6F93AC4-0390-2C16-1969-3F5A95739377}"/>
              </a:ext>
            </a:extLst>
          </p:cNvPr>
          <p:cNvCxnSpPr/>
          <p:nvPr/>
        </p:nvCxnSpPr>
        <p:spPr>
          <a:xfrm>
            <a:off x="8568965" y="4696362"/>
            <a:ext cx="0" cy="18323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AA236FA-6625-5505-A0C5-57590862CCC7}"/>
              </a:ext>
            </a:extLst>
          </p:cNvPr>
          <p:cNvCxnSpPr>
            <a:cxnSpLocks/>
          </p:cNvCxnSpPr>
          <p:nvPr/>
        </p:nvCxnSpPr>
        <p:spPr>
          <a:xfrm flipH="1">
            <a:off x="8568965" y="2879487"/>
            <a:ext cx="34784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204B663-13E4-9DE4-B089-EF75C59883B3}"/>
              </a:ext>
            </a:extLst>
          </p:cNvPr>
          <p:cNvCxnSpPr>
            <a:cxnSpLocks/>
          </p:cNvCxnSpPr>
          <p:nvPr/>
        </p:nvCxnSpPr>
        <p:spPr>
          <a:xfrm flipH="1">
            <a:off x="8568965" y="4711859"/>
            <a:ext cx="347849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7A75F8D-8030-F08C-F3CF-78EE09B0ED75}"/>
              </a:ext>
            </a:extLst>
          </p:cNvPr>
          <p:cNvSpPr txBox="1"/>
          <p:nvPr/>
        </p:nvSpPr>
        <p:spPr>
          <a:xfrm>
            <a:off x="8757500" y="1925907"/>
            <a:ext cx="3289956" cy="307777"/>
          </a:xfrm>
          <a:prstGeom prst="rect">
            <a:avLst/>
          </a:prstGeom>
          <a:noFill/>
        </p:spPr>
        <p:txBody>
          <a:bodyPr wrap="square" rtlCol="0">
            <a:spAutoFit/>
          </a:bodyPr>
          <a:lstStyle/>
          <a:p>
            <a:pPr algn="ctr"/>
            <a:r>
              <a:rPr lang="en-GB" sz="1400" b="1" i="1" dirty="0">
                <a:solidFill>
                  <a:schemeClr val="bg1"/>
                </a:solidFill>
              </a:rPr>
              <a:t>Present illustration.</a:t>
            </a:r>
          </a:p>
        </p:txBody>
      </p:sp>
      <p:sp>
        <p:nvSpPr>
          <p:cNvPr id="65" name="TextBox 64">
            <a:extLst>
              <a:ext uri="{FF2B5EF4-FFF2-40B4-BE49-F238E27FC236}">
                <a16:creationId xmlns:a16="http://schemas.microsoft.com/office/drawing/2014/main" id="{66812110-7204-746A-BB15-7D64E91E5241}"/>
              </a:ext>
            </a:extLst>
          </p:cNvPr>
          <p:cNvSpPr txBox="1"/>
          <p:nvPr/>
        </p:nvSpPr>
        <p:spPr>
          <a:xfrm>
            <a:off x="8757501" y="3664805"/>
            <a:ext cx="3289955" cy="307777"/>
          </a:xfrm>
          <a:prstGeom prst="rect">
            <a:avLst/>
          </a:prstGeom>
          <a:noFill/>
        </p:spPr>
        <p:txBody>
          <a:bodyPr wrap="square" rtlCol="0">
            <a:spAutoFit/>
          </a:bodyPr>
          <a:lstStyle/>
          <a:p>
            <a:pPr algn="ctr"/>
            <a:r>
              <a:rPr lang="en-US" sz="1400" b="1" i="1" dirty="0">
                <a:solidFill>
                  <a:schemeClr val="bg1"/>
                </a:solidFill>
              </a:rPr>
              <a:t>Login and accept </a:t>
            </a:r>
            <a:r>
              <a:rPr lang="en-US" sz="1400" b="1" i="1" dirty="0" err="1">
                <a:solidFill>
                  <a:schemeClr val="bg1"/>
                </a:solidFill>
              </a:rPr>
              <a:t>Ts&amp;Cs</a:t>
            </a:r>
            <a:endParaRPr lang="en-GB" sz="1400" b="1" i="1" dirty="0">
              <a:solidFill>
                <a:schemeClr val="bg1"/>
              </a:solidFill>
            </a:endParaRPr>
          </a:p>
        </p:txBody>
      </p:sp>
      <p:sp>
        <p:nvSpPr>
          <p:cNvPr id="66" name="TextBox 65">
            <a:extLst>
              <a:ext uri="{FF2B5EF4-FFF2-40B4-BE49-F238E27FC236}">
                <a16:creationId xmlns:a16="http://schemas.microsoft.com/office/drawing/2014/main" id="{AE06BACC-DC88-64A7-99DA-994A604D5177}"/>
              </a:ext>
            </a:extLst>
          </p:cNvPr>
          <p:cNvSpPr txBox="1"/>
          <p:nvPr/>
        </p:nvSpPr>
        <p:spPr>
          <a:xfrm>
            <a:off x="8845230" y="5647805"/>
            <a:ext cx="3101417" cy="307777"/>
          </a:xfrm>
          <a:prstGeom prst="rect">
            <a:avLst/>
          </a:prstGeom>
          <a:noFill/>
        </p:spPr>
        <p:txBody>
          <a:bodyPr wrap="square" rtlCol="0">
            <a:spAutoFit/>
          </a:bodyPr>
          <a:lstStyle/>
          <a:p>
            <a:pPr algn="ctr"/>
            <a:r>
              <a:rPr lang="en-GB" sz="1400" b="1" i="1" dirty="0">
                <a:solidFill>
                  <a:srgbClr val="99D9F2"/>
                </a:solidFill>
              </a:rPr>
              <a:t>Account setup is finished.</a:t>
            </a:r>
          </a:p>
        </p:txBody>
      </p:sp>
    </p:spTree>
    <p:extLst>
      <p:ext uri="{BB962C8B-B14F-4D97-AF65-F5344CB8AC3E}">
        <p14:creationId xmlns:p14="http://schemas.microsoft.com/office/powerpoint/2010/main" val="31407551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par>
                                <p:cTn id="47" presetID="53" presetClass="entr" presetSubtype="16"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par>
                                <p:cTn id="67" presetID="53" presetClass="entr" presetSubtype="16"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par>
                                <p:cTn id="72" presetID="53" presetClass="entr" presetSubtype="16" fill="hold" nodeType="withEffect">
                                  <p:stCondLst>
                                    <p:cond delay="0"/>
                                  </p:stCondLst>
                                  <p:childTnLst>
                                    <p:set>
                                      <p:cBhvr>
                                        <p:cTn id="73" dur="1" fill="hold">
                                          <p:stCondLst>
                                            <p:cond delay="0"/>
                                          </p:stCondLst>
                                        </p:cTn>
                                        <p:tgtEl>
                                          <p:spTgt spid="58"/>
                                        </p:tgtEl>
                                        <p:attrNameLst>
                                          <p:attrName>style.visibility</p:attrName>
                                        </p:attrNameLst>
                                      </p:cBhvr>
                                      <p:to>
                                        <p:strVal val="visible"/>
                                      </p:to>
                                    </p:set>
                                    <p:anim calcmode="lin" valueType="num">
                                      <p:cBhvr>
                                        <p:cTn id="74" dur="500" fill="hold"/>
                                        <p:tgtEl>
                                          <p:spTgt spid="58"/>
                                        </p:tgtEl>
                                        <p:attrNameLst>
                                          <p:attrName>ppt_w</p:attrName>
                                        </p:attrNameLst>
                                      </p:cBhvr>
                                      <p:tavLst>
                                        <p:tav tm="0">
                                          <p:val>
                                            <p:fltVal val="0"/>
                                          </p:val>
                                        </p:tav>
                                        <p:tav tm="100000">
                                          <p:val>
                                            <p:strVal val="#ppt_w"/>
                                          </p:val>
                                        </p:tav>
                                      </p:tavLst>
                                    </p:anim>
                                    <p:anim calcmode="lin" valueType="num">
                                      <p:cBhvr>
                                        <p:cTn id="75" dur="500" fill="hold"/>
                                        <p:tgtEl>
                                          <p:spTgt spid="58"/>
                                        </p:tgtEl>
                                        <p:attrNameLst>
                                          <p:attrName>ppt_h</p:attrName>
                                        </p:attrNameLst>
                                      </p:cBhvr>
                                      <p:tavLst>
                                        <p:tav tm="0">
                                          <p:val>
                                            <p:fltVal val="0"/>
                                          </p:val>
                                        </p:tav>
                                        <p:tav tm="100000">
                                          <p:val>
                                            <p:strVal val="#ppt_h"/>
                                          </p:val>
                                        </p:tav>
                                      </p:tavLst>
                                    </p:anim>
                                    <p:animEffect transition="in" filter="fade">
                                      <p:cBhvr>
                                        <p:cTn id="76" dur="500"/>
                                        <p:tgtEl>
                                          <p:spTgt spid="5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p:cTn id="79" dur="500" fill="hold"/>
                                        <p:tgtEl>
                                          <p:spTgt spid="65"/>
                                        </p:tgtEl>
                                        <p:attrNameLst>
                                          <p:attrName>ppt_w</p:attrName>
                                        </p:attrNameLst>
                                      </p:cBhvr>
                                      <p:tavLst>
                                        <p:tav tm="0">
                                          <p:val>
                                            <p:fltVal val="0"/>
                                          </p:val>
                                        </p:tav>
                                        <p:tav tm="100000">
                                          <p:val>
                                            <p:strVal val="#ppt_w"/>
                                          </p:val>
                                        </p:tav>
                                      </p:tavLst>
                                    </p:anim>
                                    <p:anim calcmode="lin" valueType="num">
                                      <p:cBhvr>
                                        <p:cTn id="80" dur="500" fill="hold"/>
                                        <p:tgtEl>
                                          <p:spTgt spid="65"/>
                                        </p:tgtEl>
                                        <p:attrNameLst>
                                          <p:attrName>ppt_h</p:attrName>
                                        </p:attrNameLst>
                                      </p:cBhvr>
                                      <p:tavLst>
                                        <p:tav tm="0">
                                          <p:val>
                                            <p:fltVal val="0"/>
                                          </p:val>
                                        </p:tav>
                                        <p:tav tm="100000">
                                          <p:val>
                                            <p:strVal val="#ppt_h"/>
                                          </p:val>
                                        </p:tav>
                                      </p:tavLst>
                                    </p:anim>
                                    <p:animEffect transition="in" filter="fade">
                                      <p:cBhvr>
                                        <p:cTn id="81" dur="500"/>
                                        <p:tgtEl>
                                          <p:spTgt spid="65"/>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par>
                                <p:cTn id="89" presetID="53" presetClass="entr" presetSubtype="16"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 calcmode="lin" valueType="num">
                                      <p:cBhvr>
                                        <p:cTn id="96" dur="500" fill="hold"/>
                                        <p:tgtEl>
                                          <p:spTgt spid="47"/>
                                        </p:tgtEl>
                                        <p:attrNameLst>
                                          <p:attrName>ppt_w</p:attrName>
                                        </p:attrNameLst>
                                      </p:cBhvr>
                                      <p:tavLst>
                                        <p:tav tm="0">
                                          <p:val>
                                            <p:fltVal val="0"/>
                                          </p:val>
                                        </p:tav>
                                        <p:tav tm="100000">
                                          <p:val>
                                            <p:strVal val="#ppt_w"/>
                                          </p:val>
                                        </p:tav>
                                      </p:tavLst>
                                    </p:anim>
                                    <p:anim calcmode="lin" valueType="num">
                                      <p:cBhvr>
                                        <p:cTn id="97" dur="500" fill="hold"/>
                                        <p:tgtEl>
                                          <p:spTgt spid="47"/>
                                        </p:tgtEl>
                                        <p:attrNameLst>
                                          <p:attrName>ppt_h</p:attrName>
                                        </p:attrNameLst>
                                      </p:cBhvr>
                                      <p:tavLst>
                                        <p:tav tm="0">
                                          <p:val>
                                            <p:fltVal val="0"/>
                                          </p:val>
                                        </p:tav>
                                        <p:tav tm="100000">
                                          <p:val>
                                            <p:strVal val="#ppt_h"/>
                                          </p:val>
                                        </p:tav>
                                      </p:tavLst>
                                    </p:anim>
                                    <p:animEffect transition="in" filter="fade">
                                      <p:cBhvr>
                                        <p:cTn id="98" dur="500"/>
                                        <p:tgtEl>
                                          <p:spTgt spid="4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500" fill="hold"/>
                                        <p:tgtEl>
                                          <p:spTgt spid="50"/>
                                        </p:tgtEl>
                                        <p:attrNameLst>
                                          <p:attrName>ppt_w</p:attrName>
                                        </p:attrNameLst>
                                      </p:cBhvr>
                                      <p:tavLst>
                                        <p:tav tm="0">
                                          <p:val>
                                            <p:fltVal val="0"/>
                                          </p:val>
                                        </p:tav>
                                        <p:tav tm="100000">
                                          <p:val>
                                            <p:strVal val="#ppt_w"/>
                                          </p:val>
                                        </p:tav>
                                      </p:tavLst>
                                    </p:anim>
                                    <p:anim calcmode="lin" valueType="num">
                                      <p:cBhvr>
                                        <p:cTn id="107" dur="500" fill="hold"/>
                                        <p:tgtEl>
                                          <p:spTgt spid="50"/>
                                        </p:tgtEl>
                                        <p:attrNameLst>
                                          <p:attrName>ppt_h</p:attrName>
                                        </p:attrNameLst>
                                      </p:cBhvr>
                                      <p:tavLst>
                                        <p:tav tm="0">
                                          <p:val>
                                            <p:fltVal val="0"/>
                                          </p:val>
                                        </p:tav>
                                        <p:tav tm="100000">
                                          <p:val>
                                            <p:strVal val="#ppt_h"/>
                                          </p:val>
                                        </p:tav>
                                      </p:tavLst>
                                    </p:anim>
                                    <p:animEffect transition="in" filter="fade">
                                      <p:cBhvr>
                                        <p:cTn id="108" dur="500"/>
                                        <p:tgtEl>
                                          <p:spTgt spid="50"/>
                                        </p:tgtEl>
                                      </p:cBhvr>
                                    </p:animEffect>
                                  </p:childTnLst>
                                </p:cTn>
                              </p:par>
                              <p:par>
                                <p:cTn id="109" presetID="53" presetClass="entr" presetSubtype="16" fill="hold" nodeType="withEffect">
                                  <p:stCondLst>
                                    <p:cond delay="0"/>
                                  </p:stCondLst>
                                  <p:childTnLst>
                                    <p:set>
                                      <p:cBhvr>
                                        <p:cTn id="110" dur="1" fill="hold">
                                          <p:stCondLst>
                                            <p:cond delay="0"/>
                                          </p:stCondLst>
                                        </p:cTn>
                                        <p:tgtEl>
                                          <p:spTgt spid="57"/>
                                        </p:tgtEl>
                                        <p:attrNameLst>
                                          <p:attrName>style.visibility</p:attrName>
                                        </p:attrNameLst>
                                      </p:cBhvr>
                                      <p:to>
                                        <p:strVal val="visible"/>
                                      </p:to>
                                    </p:set>
                                    <p:anim calcmode="lin" valueType="num">
                                      <p:cBhvr>
                                        <p:cTn id="111" dur="500" fill="hold"/>
                                        <p:tgtEl>
                                          <p:spTgt spid="57"/>
                                        </p:tgtEl>
                                        <p:attrNameLst>
                                          <p:attrName>ppt_w</p:attrName>
                                        </p:attrNameLst>
                                      </p:cBhvr>
                                      <p:tavLst>
                                        <p:tav tm="0">
                                          <p:val>
                                            <p:fltVal val="0"/>
                                          </p:val>
                                        </p:tav>
                                        <p:tav tm="100000">
                                          <p:val>
                                            <p:strVal val="#ppt_w"/>
                                          </p:val>
                                        </p:tav>
                                      </p:tavLst>
                                    </p:anim>
                                    <p:anim calcmode="lin" valueType="num">
                                      <p:cBhvr>
                                        <p:cTn id="112" dur="500" fill="hold"/>
                                        <p:tgtEl>
                                          <p:spTgt spid="57"/>
                                        </p:tgtEl>
                                        <p:attrNameLst>
                                          <p:attrName>ppt_h</p:attrName>
                                        </p:attrNameLst>
                                      </p:cBhvr>
                                      <p:tavLst>
                                        <p:tav tm="0">
                                          <p:val>
                                            <p:fltVal val="0"/>
                                          </p:val>
                                        </p:tav>
                                        <p:tav tm="100000">
                                          <p:val>
                                            <p:strVal val="#ppt_h"/>
                                          </p:val>
                                        </p:tav>
                                      </p:tavLst>
                                    </p:anim>
                                    <p:animEffect transition="in" filter="fade">
                                      <p:cBhvr>
                                        <p:cTn id="113" dur="500"/>
                                        <p:tgtEl>
                                          <p:spTgt spid="5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 calcmode="lin" valueType="num">
                                      <p:cBhvr>
                                        <p:cTn id="116" dur="500" fill="hold"/>
                                        <p:tgtEl>
                                          <p:spTgt spid="66"/>
                                        </p:tgtEl>
                                        <p:attrNameLst>
                                          <p:attrName>ppt_w</p:attrName>
                                        </p:attrNameLst>
                                      </p:cBhvr>
                                      <p:tavLst>
                                        <p:tav tm="0">
                                          <p:val>
                                            <p:fltVal val="0"/>
                                          </p:val>
                                        </p:tav>
                                        <p:tav tm="100000">
                                          <p:val>
                                            <p:strVal val="#ppt_w"/>
                                          </p:val>
                                        </p:tav>
                                      </p:tavLst>
                                    </p:anim>
                                    <p:anim calcmode="lin" valueType="num">
                                      <p:cBhvr>
                                        <p:cTn id="117" dur="500" fill="hold"/>
                                        <p:tgtEl>
                                          <p:spTgt spid="66"/>
                                        </p:tgtEl>
                                        <p:attrNameLst>
                                          <p:attrName>ppt_h</p:attrName>
                                        </p:attrNameLst>
                                      </p:cBhvr>
                                      <p:tavLst>
                                        <p:tav tm="0">
                                          <p:val>
                                            <p:fltVal val="0"/>
                                          </p:val>
                                        </p:tav>
                                        <p:tav tm="100000">
                                          <p:val>
                                            <p:strVal val="#ppt_h"/>
                                          </p:val>
                                        </p:tav>
                                      </p:tavLst>
                                    </p:anim>
                                    <p:animEffect transition="in" filter="fade">
                                      <p:cBhvr>
                                        <p:cTn id="11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2" grpId="0" animBg="1"/>
      <p:bldP spid="33" grpId="0"/>
      <p:bldP spid="34" grpId="0" animBg="1"/>
      <p:bldP spid="36" grpId="0"/>
      <p:bldP spid="37" grpId="0" animBg="1"/>
      <p:bldP spid="38" grpId="0" animBg="1"/>
      <p:bldP spid="47" grpId="0"/>
      <p:bldP spid="48" grpId="0" animBg="1"/>
      <p:bldP spid="50" grpId="0"/>
      <p:bldP spid="64" grpId="0"/>
      <p:bldP spid="65"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2886E-B42E-495D-C114-ACDAA6B921A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59CA1A79-3E08-B744-37C2-470998345AEC}"/>
              </a:ext>
            </a:extLst>
          </p:cNvPr>
          <p:cNvSpPr txBox="1"/>
          <p:nvPr/>
        </p:nvSpPr>
        <p:spPr>
          <a:xfrm>
            <a:off x="84841" y="122548"/>
            <a:ext cx="11962615" cy="830997"/>
          </a:xfrm>
          <a:prstGeom prst="rect">
            <a:avLst/>
          </a:prstGeom>
          <a:noFill/>
        </p:spPr>
        <p:txBody>
          <a:bodyPr wrap="square" rtlCol="0">
            <a:spAutoFit/>
          </a:bodyPr>
          <a:lstStyle/>
          <a:p>
            <a:r>
              <a:rPr lang="en-GB" sz="4800" b="1" u="sng" dirty="0">
                <a:solidFill>
                  <a:srgbClr val="002D72"/>
                </a:solidFill>
                <a:latin typeface="+mj-lt"/>
              </a:rPr>
              <a:t>Client creation - </a:t>
            </a:r>
            <a:r>
              <a:rPr lang="en-GB" sz="4800" b="1" i="1" u="sng" dirty="0">
                <a:solidFill>
                  <a:srgbClr val="002D72"/>
                </a:solidFill>
                <a:latin typeface="+mj-lt"/>
              </a:rPr>
              <a:t>Now</a:t>
            </a:r>
            <a:endParaRPr lang="en-GB" sz="3200" b="1" i="1" u="sng" dirty="0">
              <a:solidFill>
                <a:srgbClr val="002D72"/>
              </a:solidFill>
              <a:latin typeface="+mj-lt"/>
            </a:endParaRPr>
          </a:p>
        </p:txBody>
      </p:sp>
      <p:pic>
        <p:nvPicPr>
          <p:cNvPr id="18" name="Picture 17">
            <a:extLst>
              <a:ext uri="{FF2B5EF4-FFF2-40B4-BE49-F238E27FC236}">
                <a16:creationId xmlns:a16="http://schemas.microsoft.com/office/drawing/2014/main" id="{F9C8CE00-72E2-4842-4F68-2E7AFD84D3DC}"/>
              </a:ext>
            </a:extLst>
          </p:cNvPr>
          <p:cNvPicPr>
            <a:picLocks noChangeAspect="1"/>
          </p:cNvPicPr>
          <p:nvPr/>
        </p:nvPicPr>
        <p:blipFill>
          <a:blip r:embed="rId2"/>
          <a:stretch>
            <a:fillRect/>
          </a:stretch>
        </p:blipFill>
        <p:spPr>
          <a:xfrm>
            <a:off x="717543" y="3557903"/>
            <a:ext cx="885949" cy="285790"/>
          </a:xfrm>
          <a:prstGeom prst="rect">
            <a:avLst/>
          </a:prstGeom>
        </p:spPr>
      </p:pic>
      <p:pic>
        <p:nvPicPr>
          <p:cNvPr id="20" name="Picture 19">
            <a:extLst>
              <a:ext uri="{FF2B5EF4-FFF2-40B4-BE49-F238E27FC236}">
                <a16:creationId xmlns:a16="http://schemas.microsoft.com/office/drawing/2014/main" id="{94D9AB91-234D-FE78-A046-4C13FEEF8364}"/>
              </a:ext>
            </a:extLst>
          </p:cNvPr>
          <p:cNvPicPr>
            <a:picLocks noChangeAspect="1"/>
          </p:cNvPicPr>
          <p:nvPr/>
        </p:nvPicPr>
        <p:blipFill>
          <a:blip r:embed="rId3"/>
          <a:stretch>
            <a:fillRect/>
          </a:stretch>
        </p:blipFill>
        <p:spPr>
          <a:xfrm>
            <a:off x="787952" y="5390594"/>
            <a:ext cx="762106" cy="257211"/>
          </a:xfrm>
          <a:prstGeom prst="rect">
            <a:avLst/>
          </a:prstGeom>
        </p:spPr>
      </p:pic>
      <p:pic>
        <p:nvPicPr>
          <p:cNvPr id="24" name="Picture 23">
            <a:extLst>
              <a:ext uri="{FF2B5EF4-FFF2-40B4-BE49-F238E27FC236}">
                <a16:creationId xmlns:a16="http://schemas.microsoft.com/office/drawing/2014/main" id="{CC3BA649-F32E-AE40-51DD-587407896BD5}"/>
              </a:ext>
            </a:extLst>
          </p:cNvPr>
          <p:cNvPicPr>
            <a:picLocks noChangeAspect="1"/>
          </p:cNvPicPr>
          <p:nvPr/>
        </p:nvPicPr>
        <p:blipFill>
          <a:blip r:embed="rId4"/>
          <a:stretch>
            <a:fillRect/>
          </a:stretch>
        </p:blipFill>
        <p:spPr>
          <a:xfrm>
            <a:off x="664110" y="1700161"/>
            <a:ext cx="1009791" cy="266737"/>
          </a:xfrm>
          <a:prstGeom prst="rect">
            <a:avLst/>
          </a:prstGeom>
        </p:spPr>
      </p:pic>
      <p:sp>
        <p:nvSpPr>
          <p:cNvPr id="27" name="TextBox 26">
            <a:extLst>
              <a:ext uri="{FF2B5EF4-FFF2-40B4-BE49-F238E27FC236}">
                <a16:creationId xmlns:a16="http://schemas.microsoft.com/office/drawing/2014/main" id="{E741271F-5524-59EF-5133-32D4B6F10182}"/>
              </a:ext>
            </a:extLst>
          </p:cNvPr>
          <p:cNvSpPr txBox="1"/>
          <p:nvPr/>
        </p:nvSpPr>
        <p:spPr>
          <a:xfrm>
            <a:off x="17883" y="2110199"/>
            <a:ext cx="2607296" cy="307777"/>
          </a:xfrm>
          <a:prstGeom prst="rect">
            <a:avLst/>
          </a:prstGeom>
          <a:noFill/>
        </p:spPr>
        <p:txBody>
          <a:bodyPr wrap="square" rtlCol="0">
            <a:spAutoFit/>
          </a:bodyPr>
          <a:lstStyle/>
          <a:p>
            <a:pPr algn="ctr"/>
            <a:r>
              <a:rPr lang="en-GB" sz="1400" dirty="0">
                <a:solidFill>
                  <a:srgbClr val="002D72"/>
                </a:solidFill>
                <a:latin typeface="+mj-lt"/>
              </a:rPr>
              <a:t>Illustration submitted</a:t>
            </a:r>
          </a:p>
        </p:txBody>
      </p:sp>
      <p:sp>
        <p:nvSpPr>
          <p:cNvPr id="28" name="TextBox 27">
            <a:extLst>
              <a:ext uri="{FF2B5EF4-FFF2-40B4-BE49-F238E27FC236}">
                <a16:creationId xmlns:a16="http://schemas.microsoft.com/office/drawing/2014/main" id="{12577F5F-F50D-CF39-1084-58622B9CA74A}"/>
              </a:ext>
            </a:extLst>
          </p:cNvPr>
          <p:cNvSpPr txBox="1"/>
          <p:nvPr/>
        </p:nvSpPr>
        <p:spPr>
          <a:xfrm>
            <a:off x="-29856" y="3888194"/>
            <a:ext cx="2607297" cy="307777"/>
          </a:xfrm>
          <a:prstGeom prst="rect">
            <a:avLst/>
          </a:prstGeom>
          <a:noFill/>
        </p:spPr>
        <p:txBody>
          <a:bodyPr wrap="square" rtlCol="0">
            <a:spAutoFit/>
          </a:bodyPr>
          <a:lstStyle/>
          <a:p>
            <a:pPr algn="ctr"/>
            <a:r>
              <a:rPr lang="en-GB" sz="1400" dirty="0">
                <a:solidFill>
                  <a:srgbClr val="002D72"/>
                </a:solidFill>
                <a:latin typeface="+mj-lt"/>
              </a:rPr>
              <a:t>Complete Client details</a:t>
            </a:r>
          </a:p>
        </p:txBody>
      </p:sp>
      <p:sp>
        <p:nvSpPr>
          <p:cNvPr id="32" name="Equals 31">
            <a:extLst>
              <a:ext uri="{FF2B5EF4-FFF2-40B4-BE49-F238E27FC236}">
                <a16:creationId xmlns:a16="http://schemas.microsoft.com/office/drawing/2014/main" id="{DDD0B3BB-3BF1-D007-F790-BB7F819A1BEC}"/>
              </a:ext>
            </a:extLst>
          </p:cNvPr>
          <p:cNvSpPr/>
          <p:nvPr/>
        </p:nvSpPr>
        <p:spPr>
          <a:xfrm>
            <a:off x="3271407" y="1804029"/>
            <a:ext cx="1216058" cy="662964"/>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a:extLst>
              <a:ext uri="{FF2B5EF4-FFF2-40B4-BE49-F238E27FC236}">
                <a16:creationId xmlns:a16="http://schemas.microsoft.com/office/drawing/2014/main" id="{26ACE602-4613-95A3-7281-2C4071276579}"/>
              </a:ext>
            </a:extLst>
          </p:cNvPr>
          <p:cNvSpPr txBox="1"/>
          <p:nvPr/>
        </p:nvSpPr>
        <p:spPr>
          <a:xfrm>
            <a:off x="5922003" y="1679312"/>
            <a:ext cx="1896117" cy="738664"/>
          </a:xfrm>
          <a:prstGeom prst="rect">
            <a:avLst/>
          </a:prstGeom>
          <a:noFill/>
        </p:spPr>
        <p:txBody>
          <a:bodyPr wrap="square" rtlCol="0">
            <a:spAutoFit/>
          </a:bodyPr>
          <a:lstStyle/>
          <a:p>
            <a:pPr marL="285750" indent="-285750">
              <a:buFont typeface="Arial" panose="020B0604020202020204" pitchFamily="34" charset="0"/>
              <a:buChar char="•"/>
            </a:pPr>
            <a:endParaRPr lang="en-GB" sz="1400" dirty="0">
              <a:solidFill>
                <a:srgbClr val="002D72"/>
              </a:solidFill>
              <a:latin typeface="+mj-lt"/>
            </a:endParaRPr>
          </a:p>
          <a:p>
            <a:pPr marL="285750" indent="-285750">
              <a:buFont typeface="Arial" panose="020B0604020202020204" pitchFamily="34" charset="0"/>
              <a:buChar char="•"/>
            </a:pPr>
            <a:endParaRPr lang="en-GB" sz="1400" dirty="0">
              <a:solidFill>
                <a:srgbClr val="002D72"/>
              </a:solidFill>
              <a:latin typeface="+mj-lt"/>
            </a:endParaRPr>
          </a:p>
          <a:p>
            <a:r>
              <a:rPr lang="en-GB" sz="1400" dirty="0">
                <a:solidFill>
                  <a:srgbClr val="002D72"/>
                </a:solidFill>
                <a:latin typeface="+mj-lt"/>
              </a:rPr>
              <a:t>Shell account</a:t>
            </a:r>
          </a:p>
        </p:txBody>
      </p:sp>
      <p:sp>
        <p:nvSpPr>
          <p:cNvPr id="34" name="Equals 33">
            <a:extLst>
              <a:ext uri="{FF2B5EF4-FFF2-40B4-BE49-F238E27FC236}">
                <a16:creationId xmlns:a16="http://schemas.microsoft.com/office/drawing/2014/main" id="{B2886F2F-57F5-AC91-0580-5A1A7F8BDF46}"/>
              </a:ext>
            </a:extLst>
          </p:cNvPr>
          <p:cNvSpPr/>
          <p:nvPr/>
        </p:nvSpPr>
        <p:spPr>
          <a:xfrm>
            <a:off x="3271407" y="3556758"/>
            <a:ext cx="1216058" cy="662964"/>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TextBox 35">
            <a:extLst>
              <a:ext uri="{FF2B5EF4-FFF2-40B4-BE49-F238E27FC236}">
                <a16:creationId xmlns:a16="http://schemas.microsoft.com/office/drawing/2014/main" id="{A9ABC361-89C4-5C17-33D9-972288F9FE56}"/>
              </a:ext>
            </a:extLst>
          </p:cNvPr>
          <p:cNvSpPr txBox="1"/>
          <p:nvPr/>
        </p:nvSpPr>
        <p:spPr>
          <a:xfrm>
            <a:off x="4721544" y="3143743"/>
            <a:ext cx="3658886" cy="954107"/>
          </a:xfrm>
          <a:prstGeom prst="rect">
            <a:avLst/>
          </a:prstGeom>
          <a:noFill/>
        </p:spPr>
        <p:txBody>
          <a:bodyPr wrap="square" rtlCol="0">
            <a:spAutoFit/>
          </a:bodyPr>
          <a:lstStyle/>
          <a:p>
            <a:endParaRPr lang="en-US" sz="1400" dirty="0">
              <a:solidFill>
                <a:srgbClr val="002D72"/>
              </a:solidFill>
              <a:latin typeface="+mj-lt"/>
            </a:endParaRPr>
          </a:p>
          <a:p>
            <a:endParaRPr lang="en-US" sz="1400" dirty="0">
              <a:solidFill>
                <a:srgbClr val="002D72"/>
              </a:solidFill>
              <a:latin typeface="+mj-lt"/>
            </a:endParaRPr>
          </a:p>
          <a:p>
            <a:pPr algn="ctr"/>
            <a:r>
              <a:rPr lang="en-US" sz="1400" dirty="0">
                <a:solidFill>
                  <a:srgbClr val="002D72"/>
                </a:solidFill>
                <a:latin typeface="+mj-lt"/>
              </a:rPr>
              <a:t> </a:t>
            </a:r>
            <a:r>
              <a:rPr lang="en-US" sz="1400" dirty="0">
                <a:solidFill>
                  <a:srgbClr val="002D72"/>
                </a:solidFill>
                <a:highlight>
                  <a:srgbClr val="FFFF00"/>
                </a:highlight>
                <a:latin typeface="+mj-lt"/>
              </a:rPr>
              <a:t>Email sent to client – Regardless of whether or not they they pass in NR</a:t>
            </a:r>
            <a:endParaRPr lang="en-GB" sz="1400" dirty="0">
              <a:solidFill>
                <a:srgbClr val="002D72"/>
              </a:solidFill>
              <a:highlight>
                <a:srgbClr val="FFFF00"/>
              </a:highlight>
              <a:latin typeface="+mj-lt"/>
            </a:endParaRPr>
          </a:p>
        </p:txBody>
      </p:sp>
      <p:sp>
        <p:nvSpPr>
          <p:cNvPr id="37" name="Arrow: Down 36">
            <a:extLst>
              <a:ext uri="{FF2B5EF4-FFF2-40B4-BE49-F238E27FC236}">
                <a16:creationId xmlns:a16="http://schemas.microsoft.com/office/drawing/2014/main" id="{3AA9357E-1B49-86A7-D9C8-C503E0D7C2D7}"/>
              </a:ext>
            </a:extLst>
          </p:cNvPr>
          <p:cNvSpPr/>
          <p:nvPr/>
        </p:nvSpPr>
        <p:spPr>
          <a:xfrm>
            <a:off x="1108259" y="3029606"/>
            <a:ext cx="165534" cy="4075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F4A24CB7-4E9F-7158-D216-A48B07150D08}"/>
              </a:ext>
            </a:extLst>
          </p:cNvPr>
          <p:cNvSpPr/>
          <p:nvPr/>
        </p:nvSpPr>
        <p:spPr>
          <a:xfrm>
            <a:off x="1108259" y="4837613"/>
            <a:ext cx="165534" cy="4075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CA2E56BF-E7BE-29CF-11DF-6A3300BD8F88}"/>
              </a:ext>
            </a:extLst>
          </p:cNvPr>
          <p:cNvCxnSpPr/>
          <p:nvPr/>
        </p:nvCxnSpPr>
        <p:spPr>
          <a:xfrm>
            <a:off x="124986" y="2879487"/>
            <a:ext cx="84439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52AD85D-05F2-DB95-9A0A-4D178829C930}"/>
              </a:ext>
            </a:extLst>
          </p:cNvPr>
          <p:cNvCxnSpPr>
            <a:cxnSpLocks/>
          </p:cNvCxnSpPr>
          <p:nvPr/>
        </p:nvCxnSpPr>
        <p:spPr>
          <a:xfrm>
            <a:off x="86060" y="4711859"/>
            <a:ext cx="84829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52FF525-51AF-A10E-9CDE-F2936346DCAE}"/>
              </a:ext>
            </a:extLst>
          </p:cNvPr>
          <p:cNvSpPr txBox="1"/>
          <p:nvPr/>
        </p:nvSpPr>
        <p:spPr>
          <a:xfrm>
            <a:off x="-104820" y="5696867"/>
            <a:ext cx="2607297" cy="307777"/>
          </a:xfrm>
          <a:prstGeom prst="rect">
            <a:avLst/>
          </a:prstGeom>
          <a:noFill/>
        </p:spPr>
        <p:txBody>
          <a:bodyPr wrap="square" rtlCol="0">
            <a:spAutoFit/>
          </a:bodyPr>
          <a:lstStyle/>
          <a:p>
            <a:pPr algn="ctr"/>
            <a:r>
              <a:rPr lang="en-GB" sz="1400" dirty="0">
                <a:solidFill>
                  <a:srgbClr val="002D72"/>
                </a:solidFill>
                <a:latin typeface="+mj-lt"/>
              </a:rPr>
              <a:t>Client is active</a:t>
            </a:r>
          </a:p>
        </p:txBody>
      </p:sp>
      <p:sp>
        <p:nvSpPr>
          <p:cNvPr id="48" name="Equals 47">
            <a:extLst>
              <a:ext uri="{FF2B5EF4-FFF2-40B4-BE49-F238E27FC236}">
                <a16:creationId xmlns:a16="http://schemas.microsoft.com/office/drawing/2014/main" id="{7CEEB6F6-A214-9AFF-5A7C-EDA77BD8716A}"/>
              </a:ext>
            </a:extLst>
          </p:cNvPr>
          <p:cNvSpPr/>
          <p:nvPr/>
        </p:nvSpPr>
        <p:spPr>
          <a:xfrm>
            <a:off x="3271407" y="5534053"/>
            <a:ext cx="1216058" cy="662964"/>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TextBox 49">
            <a:extLst>
              <a:ext uri="{FF2B5EF4-FFF2-40B4-BE49-F238E27FC236}">
                <a16:creationId xmlns:a16="http://schemas.microsoft.com/office/drawing/2014/main" id="{E56232C5-3DA2-4FDA-5895-4646D079712B}"/>
              </a:ext>
            </a:extLst>
          </p:cNvPr>
          <p:cNvSpPr txBox="1"/>
          <p:nvPr/>
        </p:nvSpPr>
        <p:spPr>
          <a:xfrm>
            <a:off x="5421433" y="5696867"/>
            <a:ext cx="3147532" cy="307777"/>
          </a:xfrm>
          <a:prstGeom prst="rect">
            <a:avLst/>
          </a:prstGeom>
          <a:noFill/>
        </p:spPr>
        <p:txBody>
          <a:bodyPr wrap="square" rtlCol="0">
            <a:spAutoFit/>
          </a:bodyPr>
          <a:lstStyle/>
          <a:p>
            <a:r>
              <a:rPr lang="en-GB" sz="1400" dirty="0">
                <a:solidFill>
                  <a:srgbClr val="002D72"/>
                </a:solidFill>
                <a:latin typeface="+mj-lt"/>
              </a:rPr>
              <a:t>Submit transfers and transact</a:t>
            </a:r>
            <a:endParaRPr lang="en-GB" dirty="0">
              <a:solidFill>
                <a:srgbClr val="002D72"/>
              </a:solidFill>
              <a:latin typeface="+mj-lt"/>
            </a:endParaRPr>
          </a:p>
        </p:txBody>
      </p:sp>
      <p:cxnSp>
        <p:nvCxnSpPr>
          <p:cNvPr id="54" name="Straight Connector 53">
            <a:extLst>
              <a:ext uri="{FF2B5EF4-FFF2-40B4-BE49-F238E27FC236}">
                <a16:creationId xmlns:a16="http://schemas.microsoft.com/office/drawing/2014/main" id="{92557F80-984E-527F-7559-7901DE0BFF24}"/>
              </a:ext>
            </a:extLst>
          </p:cNvPr>
          <p:cNvCxnSpPr/>
          <p:nvPr/>
        </p:nvCxnSpPr>
        <p:spPr>
          <a:xfrm>
            <a:off x="8568965" y="2879487"/>
            <a:ext cx="0" cy="18323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CB05E1E-1098-1BD0-A1A6-121FA9E22207}"/>
              </a:ext>
            </a:extLst>
          </p:cNvPr>
          <p:cNvCxnSpPr/>
          <p:nvPr/>
        </p:nvCxnSpPr>
        <p:spPr>
          <a:xfrm>
            <a:off x="8568965" y="1050712"/>
            <a:ext cx="0" cy="18323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B59BCCF-E0B7-D023-2DDF-ECF71F524D40}"/>
              </a:ext>
            </a:extLst>
          </p:cNvPr>
          <p:cNvCxnSpPr/>
          <p:nvPr/>
        </p:nvCxnSpPr>
        <p:spPr>
          <a:xfrm>
            <a:off x="8568965" y="4696362"/>
            <a:ext cx="0" cy="18323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088DE3D-9122-3D9E-B9E4-03A7C2D616A9}"/>
              </a:ext>
            </a:extLst>
          </p:cNvPr>
          <p:cNvCxnSpPr>
            <a:cxnSpLocks/>
          </p:cNvCxnSpPr>
          <p:nvPr/>
        </p:nvCxnSpPr>
        <p:spPr>
          <a:xfrm flipH="1">
            <a:off x="8568965" y="2879487"/>
            <a:ext cx="34784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2033A0D-9BCE-F948-0A52-CFE1FE79C997}"/>
              </a:ext>
            </a:extLst>
          </p:cNvPr>
          <p:cNvCxnSpPr>
            <a:cxnSpLocks/>
          </p:cNvCxnSpPr>
          <p:nvPr/>
        </p:nvCxnSpPr>
        <p:spPr>
          <a:xfrm flipH="1">
            <a:off x="8568965" y="4711859"/>
            <a:ext cx="347849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4E74F1C-A677-AE08-40FF-DA45A1968FE8}"/>
              </a:ext>
            </a:extLst>
          </p:cNvPr>
          <p:cNvSpPr txBox="1"/>
          <p:nvPr/>
        </p:nvSpPr>
        <p:spPr>
          <a:xfrm>
            <a:off x="8757500" y="1925907"/>
            <a:ext cx="3289956" cy="307777"/>
          </a:xfrm>
          <a:prstGeom prst="rect">
            <a:avLst/>
          </a:prstGeom>
          <a:noFill/>
        </p:spPr>
        <p:txBody>
          <a:bodyPr wrap="square" rtlCol="0">
            <a:spAutoFit/>
          </a:bodyPr>
          <a:lstStyle/>
          <a:p>
            <a:pPr algn="ctr"/>
            <a:r>
              <a:rPr lang="en-GB" sz="1400" b="1" i="1" dirty="0">
                <a:solidFill>
                  <a:schemeClr val="bg1"/>
                </a:solidFill>
              </a:rPr>
              <a:t>Present illustration.</a:t>
            </a:r>
          </a:p>
        </p:txBody>
      </p:sp>
      <p:sp>
        <p:nvSpPr>
          <p:cNvPr id="65" name="TextBox 64">
            <a:extLst>
              <a:ext uri="{FF2B5EF4-FFF2-40B4-BE49-F238E27FC236}">
                <a16:creationId xmlns:a16="http://schemas.microsoft.com/office/drawing/2014/main" id="{63D82523-05D9-860B-C43E-709A32462278}"/>
              </a:ext>
            </a:extLst>
          </p:cNvPr>
          <p:cNvSpPr txBox="1"/>
          <p:nvPr/>
        </p:nvSpPr>
        <p:spPr>
          <a:xfrm>
            <a:off x="8750960" y="3392196"/>
            <a:ext cx="3289955" cy="954107"/>
          </a:xfrm>
          <a:prstGeom prst="rect">
            <a:avLst/>
          </a:prstGeom>
          <a:noFill/>
        </p:spPr>
        <p:txBody>
          <a:bodyPr wrap="square" rtlCol="0">
            <a:spAutoFit/>
          </a:bodyPr>
          <a:lstStyle/>
          <a:p>
            <a:pPr algn="ctr"/>
            <a:r>
              <a:rPr lang="en-US" sz="1400" b="1" i="1" dirty="0">
                <a:solidFill>
                  <a:schemeClr val="bg1"/>
                </a:solidFill>
                <a:highlight>
                  <a:srgbClr val="FFFF00"/>
                </a:highlight>
              </a:rPr>
              <a:t>Login and accept </a:t>
            </a:r>
            <a:r>
              <a:rPr lang="en-US" sz="1400" b="1" i="1" dirty="0" err="1">
                <a:solidFill>
                  <a:schemeClr val="bg1"/>
                </a:solidFill>
                <a:highlight>
                  <a:srgbClr val="FFFF00"/>
                </a:highlight>
              </a:rPr>
              <a:t>Ts&amp;Cs</a:t>
            </a:r>
            <a:r>
              <a:rPr lang="en-US" sz="1400" b="1" i="1" dirty="0">
                <a:solidFill>
                  <a:schemeClr val="bg1"/>
                </a:solidFill>
                <a:highlight>
                  <a:srgbClr val="FFFF00"/>
                </a:highlight>
              </a:rPr>
              <a:t> – if necessary enter in bank details – if BAV fails then account will remain pending until BAV passes.</a:t>
            </a:r>
            <a:endParaRPr lang="en-GB" sz="1400" b="1" i="1" dirty="0">
              <a:solidFill>
                <a:schemeClr val="bg1"/>
              </a:solidFill>
              <a:highlight>
                <a:srgbClr val="FFFF00"/>
              </a:highlight>
            </a:endParaRPr>
          </a:p>
        </p:txBody>
      </p:sp>
      <p:sp>
        <p:nvSpPr>
          <p:cNvPr id="66" name="TextBox 65">
            <a:extLst>
              <a:ext uri="{FF2B5EF4-FFF2-40B4-BE49-F238E27FC236}">
                <a16:creationId xmlns:a16="http://schemas.microsoft.com/office/drawing/2014/main" id="{7C9BF346-BF69-405E-D1D2-4B1A09F1E2F4}"/>
              </a:ext>
            </a:extLst>
          </p:cNvPr>
          <p:cNvSpPr txBox="1"/>
          <p:nvPr/>
        </p:nvSpPr>
        <p:spPr>
          <a:xfrm>
            <a:off x="8845230" y="5647805"/>
            <a:ext cx="3101417" cy="307777"/>
          </a:xfrm>
          <a:prstGeom prst="rect">
            <a:avLst/>
          </a:prstGeom>
          <a:noFill/>
        </p:spPr>
        <p:txBody>
          <a:bodyPr wrap="square" rtlCol="0">
            <a:spAutoFit/>
          </a:bodyPr>
          <a:lstStyle/>
          <a:p>
            <a:pPr algn="ctr"/>
            <a:r>
              <a:rPr lang="en-GB" sz="1400" b="1" i="1" dirty="0">
                <a:solidFill>
                  <a:srgbClr val="99D9F2"/>
                </a:solidFill>
              </a:rPr>
              <a:t>Account setup is finished.</a:t>
            </a:r>
          </a:p>
        </p:txBody>
      </p:sp>
    </p:spTree>
    <p:extLst>
      <p:ext uri="{BB962C8B-B14F-4D97-AF65-F5344CB8AC3E}">
        <p14:creationId xmlns:p14="http://schemas.microsoft.com/office/powerpoint/2010/main" val="2534440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par>
                                <p:cTn id="47" presetID="53" presetClass="entr" presetSubtype="16"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par>
                                <p:cTn id="67" presetID="53" presetClass="entr" presetSubtype="16"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par>
                                <p:cTn id="72" presetID="53" presetClass="entr" presetSubtype="16" fill="hold" nodeType="withEffect">
                                  <p:stCondLst>
                                    <p:cond delay="0"/>
                                  </p:stCondLst>
                                  <p:childTnLst>
                                    <p:set>
                                      <p:cBhvr>
                                        <p:cTn id="73" dur="1" fill="hold">
                                          <p:stCondLst>
                                            <p:cond delay="0"/>
                                          </p:stCondLst>
                                        </p:cTn>
                                        <p:tgtEl>
                                          <p:spTgt spid="58"/>
                                        </p:tgtEl>
                                        <p:attrNameLst>
                                          <p:attrName>style.visibility</p:attrName>
                                        </p:attrNameLst>
                                      </p:cBhvr>
                                      <p:to>
                                        <p:strVal val="visible"/>
                                      </p:to>
                                    </p:set>
                                    <p:anim calcmode="lin" valueType="num">
                                      <p:cBhvr>
                                        <p:cTn id="74" dur="500" fill="hold"/>
                                        <p:tgtEl>
                                          <p:spTgt spid="58"/>
                                        </p:tgtEl>
                                        <p:attrNameLst>
                                          <p:attrName>ppt_w</p:attrName>
                                        </p:attrNameLst>
                                      </p:cBhvr>
                                      <p:tavLst>
                                        <p:tav tm="0">
                                          <p:val>
                                            <p:fltVal val="0"/>
                                          </p:val>
                                        </p:tav>
                                        <p:tav tm="100000">
                                          <p:val>
                                            <p:strVal val="#ppt_w"/>
                                          </p:val>
                                        </p:tav>
                                      </p:tavLst>
                                    </p:anim>
                                    <p:anim calcmode="lin" valueType="num">
                                      <p:cBhvr>
                                        <p:cTn id="75" dur="500" fill="hold"/>
                                        <p:tgtEl>
                                          <p:spTgt spid="58"/>
                                        </p:tgtEl>
                                        <p:attrNameLst>
                                          <p:attrName>ppt_h</p:attrName>
                                        </p:attrNameLst>
                                      </p:cBhvr>
                                      <p:tavLst>
                                        <p:tav tm="0">
                                          <p:val>
                                            <p:fltVal val="0"/>
                                          </p:val>
                                        </p:tav>
                                        <p:tav tm="100000">
                                          <p:val>
                                            <p:strVal val="#ppt_h"/>
                                          </p:val>
                                        </p:tav>
                                      </p:tavLst>
                                    </p:anim>
                                    <p:animEffect transition="in" filter="fade">
                                      <p:cBhvr>
                                        <p:cTn id="76" dur="500"/>
                                        <p:tgtEl>
                                          <p:spTgt spid="5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p:cTn id="79" dur="500" fill="hold"/>
                                        <p:tgtEl>
                                          <p:spTgt spid="65"/>
                                        </p:tgtEl>
                                        <p:attrNameLst>
                                          <p:attrName>ppt_w</p:attrName>
                                        </p:attrNameLst>
                                      </p:cBhvr>
                                      <p:tavLst>
                                        <p:tav tm="0">
                                          <p:val>
                                            <p:fltVal val="0"/>
                                          </p:val>
                                        </p:tav>
                                        <p:tav tm="100000">
                                          <p:val>
                                            <p:strVal val="#ppt_w"/>
                                          </p:val>
                                        </p:tav>
                                      </p:tavLst>
                                    </p:anim>
                                    <p:anim calcmode="lin" valueType="num">
                                      <p:cBhvr>
                                        <p:cTn id="80" dur="500" fill="hold"/>
                                        <p:tgtEl>
                                          <p:spTgt spid="65"/>
                                        </p:tgtEl>
                                        <p:attrNameLst>
                                          <p:attrName>ppt_h</p:attrName>
                                        </p:attrNameLst>
                                      </p:cBhvr>
                                      <p:tavLst>
                                        <p:tav tm="0">
                                          <p:val>
                                            <p:fltVal val="0"/>
                                          </p:val>
                                        </p:tav>
                                        <p:tav tm="100000">
                                          <p:val>
                                            <p:strVal val="#ppt_h"/>
                                          </p:val>
                                        </p:tav>
                                      </p:tavLst>
                                    </p:anim>
                                    <p:animEffect transition="in" filter="fade">
                                      <p:cBhvr>
                                        <p:cTn id="81" dur="500"/>
                                        <p:tgtEl>
                                          <p:spTgt spid="65"/>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par>
                                <p:cTn id="89" presetID="53" presetClass="entr" presetSubtype="16"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 calcmode="lin" valueType="num">
                                      <p:cBhvr>
                                        <p:cTn id="96" dur="500" fill="hold"/>
                                        <p:tgtEl>
                                          <p:spTgt spid="47"/>
                                        </p:tgtEl>
                                        <p:attrNameLst>
                                          <p:attrName>ppt_w</p:attrName>
                                        </p:attrNameLst>
                                      </p:cBhvr>
                                      <p:tavLst>
                                        <p:tav tm="0">
                                          <p:val>
                                            <p:fltVal val="0"/>
                                          </p:val>
                                        </p:tav>
                                        <p:tav tm="100000">
                                          <p:val>
                                            <p:strVal val="#ppt_w"/>
                                          </p:val>
                                        </p:tav>
                                      </p:tavLst>
                                    </p:anim>
                                    <p:anim calcmode="lin" valueType="num">
                                      <p:cBhvr>
                                        <p:cTn id="97" dur="500" fill="hold"/>
                                        <p:tgtEl>
                                          <p:spTgt spid="47"/>
                                        </p:tgtEl>
                                        <p:attrNameLst>
                                          <p:attrName>ppt_h</p:attrName>
                                        </p:attrNameLst>
                                      </p:cBhvr>
                                      <p:tavLst>
                                        <p:tav tm="0">
                                          <p:val>
                                            <p:fltVal val="0"/>
                                          </p:val>
                                        </p:tav>
                                        <p:tav tm="100000">
                                          <p:val>
                                            <p:strVal val="#ppt_h"/>
                                          </p:val>
                                        </p:tav>
                                      </p:tavLst>
                                    </p:anim>
                                    <p:animEffect transition="in" filter="fade">
                                      <p:cBhvr>
                                        <p:cTn id="98" dur="500"/>
                                        <p:tgtEl>
                                          <p:spTgt spid="4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500" fill="hold"/>
                                        <p:tgtEl>
                                          <p:spTgt spid="50"/>
                                        </p:tgtEl>
                                        <p:attrNameLst>
                                          <p:attrName>ppt_w</p:attrName>
                                        </p:attrNameLst>
                                      </p:cBhvr>
                                      <p:tavLst>
                                        <p:tav tm="0">
                                          <p:val>
                                            <p:fltVal val="0"/>
                                          </p:val>
                                        </p:tav>
                                        <p:tav tm="100000">
                                          <p:val>
                                            <p:strVal val="#ppt_w"/>
                                          </p:val>
                                        </p:tav>
                                      </p:tavLst>
                                    </p:anim>
                                    <p:anim calcmode="lin" valueType="num">
                                      <p:cBhvr>
                                        <p:cTn id="107" dur="500" fill="hold"/>
                                        <p:tgtEl>
                                          <p:spTgt spid="50"/>
                                        </p:tgtEl>
                                        <p:attrNameLst>
                                          <p:attrName>ppt_h</p:attrName>
                                        </p:attrNameLst>
                                      </p:cBhvr>
                                      <p:tavLst>
                                        <p:tav tm="0">
                                          <p:val>
                                            <p:fltVal val="0"/>
                                          </p:val>
                                        </p:tav>
                                        <p:tav tm="100000">
                                          <p:val>
                                            <p:strVal val="#ppt_h"/>
                                          </p:val>
                                        </p:tav>
                                      </p:tavLst>
                                    </p:anim>
                                    <p:animEffect transition="in" filter="fade">
                                      <p:cBhvr>
                                        <p:cTn id="108" dur="500"/>
                                        <p:tgtEl>
                                          <p:spTgt spid="50"/>
                                        </p:tgtEl>
                                      </p:cBhvr>
                                    </p:animEffect>
                                  </p:childTnLst>
                                </p:cTn>
                              </p:par>
                              <p:par>
                                <p:cTn id="109" presetID="53" presetClass="entr" presetSubtype="16" fill="hold" nodeType="withEffect">
                                  <p:stCondLst>
                                    <p:cond delay="0"/>
                                  </p:stCondLst>
                                  <p:childTnLst>
                                    <p:set>
                                      <p:cBhvr>
                                        <p:cTn id="110" dur="1" fill="hold">
                                          <p:stCondLst>
                                            <p:cond delay="0"/>
                                          </p:stCondLst>
                                        </p:cTn>
                                        <p:tgtEl>
                                          <p:spTgt spid="57"/>
                                        </p:tgtEl>
                                        <p:attrNameLst>
                                          <p:attrName>style.visibility</p:attrName>
                                        </p:attrNameLst>
                                      </p:cBhvr>
                                      <p:to>
                                        <p:strVal val="visible"/>
                                      </p:to>
                                    </p:set>
                                    <p:anim calcmode="lin" valueType="num">
                                      <p:cBhvr>
                                        <p:cTn id="111" dur="500" fill="hold"/>
                                        <p:tgtEl>
                                          <p:spTgt spid="57"/>
                                        </p:tgtEl>
                                        <p:attrNameLst>
                                          <p:attrName>ppt_w</p:attrName>
                                        </p:attrNameLst>
                                      </p:cBhvr>
                                      <p:tavLst>
                                        <p:tav tm="0">
                                          <p:val>
                                            <p:fltVal val="0"/>
                                          </p:val>
                                        </p:tav>
                                        <p:tav tm="100000">
                                          <p:val>
                                            <p:strVal val="#ppt_w"/>
                                          </p:val>
                                        </p:tav>
                                      </p:tavLst>
                                    </p:anim>
                                    <p:anim calcmode="lin" valueType="num">
                                      <p:cBhvr>
                                        <p:cTn id="112" dur="500" fill="hold"/>
                                        <p:tgtEl>
                                          <p:spTgt spid="57"/>
                                        </p:tgtEl>
                                        <p:attrNameLst>
                                          <p:attrName>ppt_h</p:attrName>
                                        </p:attrNameLst>
                                      </p:cBhvr>
                                      <p:tavLst>
                                        <p:tav tm="0">
                                          <p:val>
                                            <p:fltVal val="0"/>
                                          </p:val>
                                        </p:tav>
                                        <p:tav tm="100000">
                                          <p:val>
                                            <p:strVal val="#ppt_h"/>
                                          </p:val>
                                        </p:tav>
                                      </p:tavLst>
                                    </p:anim>
                                    <p:animEffect transition="in" filter="fade">
                                      <p:cBhvr>
                                        <p:cTn id="113" dur="500"/>
                                        <p:tgtEl>
                                          <p:spTgt spid="5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 calcmode="lin" valueType="num">
                                      <p:cBhvr>
                                        <p:cTn id="116" dur="500" fill="hold"/>
                                        <p:tgtEl>
                                          <p:spTgt spid="66"/>
                                        </p:tgtEl>
                                        <p:attrNameLst>
                                          <p:attrName>ppt_w</p:attrName>
                                        </p:attrNameLst>
                                      </p:cBhvr>
                                      <p:tavLst>
                                        <p:tav tm="0">
                                          <p:val>
                                            <p:fltVal val="0"/>
                                          </p:val>
                                        </p:tav>
                                        <p:tav tm="100000">
                                          <p:val>
                                            <p:strVal val="#ppt_w"/>
                                          </p:val>
                                        </p:tav>
                                      </p:tavLst>
                                    </p:anim>
                                    <p:anim calcmode="lin" valueType="num">
                                      <p:cBhvr>
                                        <p:cTn id="117" dur="500" fill="hold"/>
                                        <p:tgtEl>
                                          <p:spTgt spid="66"/>
                                        </p:tgtEl>
                                        <p:attrNameLst>
                                          <p:attrName>ppt_h</p:attrName>
                                        </p:attrNameLst>
                                      </p:cBhvr>
                                      <p:tavLst>
                                        <p:tav tm="0">
                                          <p:val>
                                            <p:fltVal val="0"/>
                                          </p:val>
                                        </p:tav>
                                        <p:tav tm="100000">
                                          <p:val>
                                            <p:strVal val="#ppt_h"/>
                                          </p:val>
                                        </p:tav>
                                      </p:tavLst>
                                    </p:anim>
                                    <p:animEffect transition="in" filter="fade">
                                      <p:cBhvr>
                                        <p:cTn id="11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2" grpId="0" animBg="1"/>
      <p:bldP spid="33" grpId="0"/>
      <p:bldP spid="34" grpId="0" animBg="1"/>
      <p:bldP spid="36" grpId="0"/>
      <p:bldP spid="37" grpId="0" animBg="1"/>
      <p:bldP spid="38" grpId="0" animBg="1"/>
      <p:bldP spid="47" grpId="0"/>
      <p:bldP spid="48" grpId="0" animBg="1"/>
      <p:bldP spid="50" grpId="0"/>
      <p:bldP spid="64" grpId="0"/>
      <p:bldP spid="65" grpId="0"/>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0B0E-C581-B7B6-1FF3-3220B22F19F9}"/>
              </a:ext>
            </a:extLst>
          </p:cNvPr>
          <p:cNvSpPr>
            <a:spLocks noGrp="1"/>
          </p:cNvSpPr>
          <p:nvPr>
            <p:ph type="title"/>
          </p:nvPr>
        </p:nvSpPr>
        <p:spPr/>
        <p:txBody>
          <a:bodyPr/>
          <a:lstStyle/>
          <a:p>
            <a:pPr algn="ctr"/>
            <a:r>
              <a:rPr lang="en-GB" dirty="0"/>
              <a:t>ESTATE PLANNING PARTNERSHIP</a:t>
            </a:r>
          </a:p>
        </p:txBody>
      </p:sp>
      <p:sp>
        <p:nvSpPr>
          <p:cNvPr id="3" name="Slide Number Placeholder 2">
            <a:extLst>
              <a:ext uri="{FF2B5EF4-FFF2-40B4-BE49-F238E27FC236}">
                <a16:creationId xmlns:a16="http://schemas.microsoft.com/office/drawing/2014/main" id="{C3173637-7C82-F8ED-520F-2703C9A1C6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8DA9521F-D0C2-1467-3194-87B6E4B2EBB3}"/>
              </a:ext>
            </a:extLst>
          </p:cNvPr>
          <p:cNvSpPr/>
          <p:nvPr/>
        </p:nvSpPr>
        <p:spPr>
          <a:xfrm>
            <a:off x="9997440" y="3657600"/>
            <a:ext cx="2055223" cy="30638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descr="ESTATE PLANNING&#10;&#10;AI-generated content may be incorrect.">
            <a:extLst>
              <a:ext uri="{FF2B5EF4-FFF2-40B4-BE49-F238E27FC236}">
                <a16:creationId xmlns:a16="http://schemas.microsoft.com/office/drawing/2014/main" id="{F4EC1E57-6DB1-C7EA-02B6-53AA27C42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150" y="1693020"/>
            <a:ext cx="6431755" cy="2521925"/>
          </a:xfrm>
          <a:prstGeom prst="rect">
            <a:avLst/>
          </a:prstGeom>
        </p:spPr>
      </p:pic>
      <p:pic>
        <p:nvPicPr>
          <p:cNvPr id="2052" name="Picture 4" descr="Case Studies — Grace Maddison">
            <a:extLst>
              <a:ext uri="{FF2B5EF4-FFF2-40B4-BE49-F238E27FC236}">
                <a16:creationId xmlns:a16="http://schemas.microsoft.com/office/drawing/2014/main" id="{2169A337-3B12-49AA-E8A6-ECEBC3B023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014"/>
          <a:stretch>
            <a:fillRect/>
          </a:stretch>
        </p:blipFill>
        <p:spPr bwMode="auto">
          <a:xfrm>
            <a:off x="2899573" y="4371703"/>
            <a:ext cx="4444908" cy="23807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56B6D42-0C3A-64A1-C29B-E7C5A74C2657}"/>
              </a:ext>
            </a:extLst>
          </p:cNvPr>
          <p:cNvSpPr txBox="1"/>
          <p:nvPr/>
        </p:nvSpPr>
        <p:spPr>
          <a:xfrm>
            <a:off x="4673535" y="3735976"/>
            <a:ext cx="8969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61D41"/>
                </a:solidFill>
                <a:effectLst/>
                <a:uLnTx/>
                <a:uFillTx/>
                <a:latin typeface="Aptos" panose="02110004020202020204"/>
                <a:ea typeface="+mn-ea"/>
                <a:cs typeface="+mn-cs"/>
              </a:rPr>
              <a:t>&amp;</a:t>
            </a:r>
          </a:p>
        </p:txBody>
      </p:sp>
    </p:spTree>
    <p:extLst>
      <p:ext uri="{BB962C8B-B14F-4D97-AF65-F5344CB8AC3E}">
        <p14:creationId xmlns:p14="http://schemas.microsoft.com/office/powerpoint/2010/main" val="816411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1BF3-C025-B2F6-92D4-2D80924F7CCD}"/>
              </a:ext>
            </a:extLst>
          </p:cNvPr>
          <p:cNvSpPr>
            <a:spLocks noGrp="1"/>
          </p:cNvSpPr>
          <p:nvPr>
            <p:ph type="title"/>
          </p:nvPr>
        </p:nvSpPr>
        <p:spPr/>
        <p:txBody>
          <a:bodyPr/>
          <a:lstStyle/>
          <a:p>
            <a:r>
              <a:rPr lang="en-GB" b="1" dirty="0"/>
              <a:t>INTRODUCTION</a:t>
            </a:r>
            <a:endParaRPr lang="en-GB" dirty="0"/>
          </a:p>
        </p:txBody>
      </p:sp>
      <p:sp>
        <p:nvSpPr>
          <p:cNvPr id="3" name="Content Placeholder 2">
            <a:extLst>
              <a:ext uri="{FF2B5EF4-FFF2-40B4-BE49-F238E27FC236}">
                <a16:creationId xmlns:a16="http://schemas.microsoft.com/office/drawing/2014/main" id="{1D6CECB7-7997-3626-3DB3-F426E90E59CF}"/>
              </a:ext>
            </a:extLst>
          </p:cNvPr>
          <p:cNvSpPr>
            <a:spLocks noGrp="1"/>
          </p:cNvSpPr>
          <p:nvPr>
            <p:ph idx="1"/>
          </p:nvPr>
        </p:nvSpPr>
        <p:spPr>
          <a:xfrm>
            <a:off x="838200" y="1751648"/>
            <a:ext cx="8637573" cy="4351338"/>
          </a:xfrm>
        </p:spPr>
        <p:txBody>
          <a:bodyPr>
            <a:normAutofit/>
          </a:bodyPr>
          <a:lstStyle/>
          <a:p>
            <a:pPr algn="just" fontAlgn="base"/>
            <a:r>
              <a:rPr lang="en-US" sz="2200" dirty="0"/>
              <a:t>I’m Richard Ash APFS, Chartered Financial Planner, Step Qualified and Director at Liberty Estate Planning and Liberty Partnership. </a:t>
            </a:r>
          </a:p>
          <a:p>
            <a:pPr algn="just" fontAlgn="base"/>
            <a:endParaRPr lang="en-US" sz="2200" dirty="0"/>
          </a:p>
          <a:p>
            <a:pPr algn="just" fontAlgn="base"/>
            <a:r>
              <a:rPr lang="en-US" sz="2200" dirty="0"/>
              <a:t>I am joined by Jo Stark F.Inst.PA. Jo is our Estate Planning Manager,  qualified Paralegal, and Director of Liberty Estate Planning.</a:t>
            </a:r>
          </a:p>
          <a:p>
            <a:pPr algn="just" fontAlgn="base"/>
            <a:endParaRPr lang="en-US" sz="2200" dirty="0"/>
          </a:p>
          <a:p>
            <a:pPr algn="just" fontAlgn="base"/>
            <a:r>
              <a:rPr lang="en-US" sz="2200" dirty="0"/>
              <a:t>Liberty Estate Planning currently has a team of Step Qualified Estate Planning specialist which </a:t>
            </a:r>
            <a:r>
              <a:rPr lang="en-GB" sz="2200" dirty="0"/>
              <a:t>encompasses </a:t>
            </a:r>
            <a:r>
              <a:rPr lang="en-US" sz="2200" dirty="0"/>
              <a:t>all areas of estate planning from Wills and LPAs to Probate.</a:t>
            </a:r>
          </a:p>
          <a:p>
            <a:pPr fontAlgn="base"/>
            <a:endParaRPr lang="en-US" sz="4200" dirty="0"/>
          </a:p>
          <a:p>
            <a:pPr fontAlgn="base"/>
            <a:endParaRPr lang="en-GB" dirty="0"/>
          </a:p>
        </p:txBody>
      </p:sp>
      <p:sp>
        <p:nvSpPr>
          <p:cNvPr id="4" name="Slide Number Placeholder 3">
            <a:extLst>
              <a:ext uri="{FF2B5EF4-FFF2-40B4-BE49-F238E27FC236}">
                <a16:creationId xmlns:a16="http://schemas.microsoft.com/office/drawing/2014/main" id="{90C58F2A-0504-DD83-F17E-EEC9573EE9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5559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5215B-67A8-6ACC-E31A-9265C8825EA1}"/>
              </a:ext>
            </a:extLst>
          </p:cNvPr>
          <p:cNvSpPr>
            <a:spLocks noGrp="1"/>
          </p:cNvSpPr>
          <p:nvPr>
            <p:ph type="title"/>
          </p:nvPr>
        </p:nvSpPr>
        <p:spPr/>
        <p:txBody>
          <a:bodyPr/>
          <a:lstStyle/>
          <a:p>
            <a:r>
              <a:rPr lang="en-GB" b="1" dirty="0"/>
              <a:t>WHY LIBERTY?</a:t>
            </a:r>
            <a:endParaRPr lang="en-GB" dirty="0"/>
          </a:p>
        </p:txBody>
      </p:sp>
      <p:sp>
        <p:nvSpPr>
          <p:cNvPr id="3" name="Slide Number Placeholder 2">
            <a:extLst>
              <a:ext uri="{FF2B5EF4-FFF2-40B4-BE49-F238E27FC236}">
                <a16:creationId xmlns:a16="http://schemas.microsoft.com/office/drawing/2014/main" id="{073B1EC1-0730-6E1D-8D5F-3929273AB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407CB48E-9D0F-99B6-E4EF-4D742CAE836F}"/>
              </a:ext>
            </a:extLst>
          </p:cNvPr>
          <p:cNvSpPr txBox="1">
            <a:spLocks/>
          </p:cNvSpPr>
          <p:nvPr/>
        </p:nvSpPr>
        <p:spPr>
          <a:xfrm>
            <a:off x="838200" y="1825625"/>
            <a:ext cx="8637573" cy="4749346"/>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061D41"/>
                </a:solidFill>
                <a:effectLst/>
                <a:uLnTx/>
                <a:uFillTx/>
                <a:latin typeface="Aptos" panose="02110004020202020204"/>
                <a:ea typeface="+mn-ea"/>
                <a:cs typeface="+mn-cs"/>
              </a:rPr>
              <a:t>The business was established in 2007 based on our experience of using solicitors for estate planning services.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061D41"/>
                </a:solidFill>
                <a:effectLst/>
                <a:uLnTx/>
                <a:uFillTx/>
                <a:latin typeface="Aptos" panose="02110004020202020204"/>
                <a:ea typeface="+mn-ea"/>
                <a:cs typeface="+mn-cs"/>
              </a:rPr>
              <a:t>What we found was that the process was often costly, could introduce delays, and at times impacted client outcomes due to reliance on third parties. Many of the firms we worked with did not specialise in this area, and were operating across a broad range of legal disciplines.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061D41"/>
                </a:solidFill>
                <a:effectLst/>
                <a:uLnTx/>
                <a:uFillTx/>
                <a:latin typeface="Aptos" panose="02110004020202020204"/>
                <a:ea typeface="+mn-ea"/>
                <a:cs typeface="+mn-cs"/>
              </a:rPr>
              <a:t>Our experience has been that estate planning sits between legal and financial advice. Traditional legal services do not always integrate tax planning and financial strategy in a fully joined-up way.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061D41"/>
                </a:solidFill>
                <a:effectLst/>
                <a:uLnTx/>
                <a:uFillTx/>
                <a:latin typeface="Aptos" panose="02110004020202020204"/>
                <a:ea typeface="+mn-ea"/>
                <a:cs typeface="+mn-cs"/>
              </a:rPr>
              <a:t>What we do — and what you can now do — is combine financial planning thinking with the appropriate legal structures to deliver a more complete solution for clients.</a:t>
            </a:r>
          </a:p>
        </p:txBody>
      </p:sp>
    </p:spTree>
    <p:extLst>
      <p:ext uri="{BB962C8B-B14F-4D97-AF65-F5344CB8AC3E}">
        <p14:creationId xmlns:p14="http://schemas.microsoft.com/office/powerpoint/2010/main" val="1167945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CCFF"/>
            </a:gs>
            <a:gs pos="32000">
              <a:schemeClr val="accent1">
                <a:lumMod val="20000"/>
                <a:lumOff val="80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F11584-88B4-AF1F-A107-A635F7722332}"/>
              </a:ext>
            </a:extLst>
          </p:cNvPr>
          <p:cNvSpPr txBox="1"/>
          <p:nvPr/>
        </p:nvSpPr>
        <p:spPr>
          <a:xfrm>
            <a:off x="3048828" y="304138"/>
            <a:ext cx="6097656" cy="6249724"/>
          </a:xfrm>
          <a:prstGeom prst="rect">
            <a:avLst/>
          </a:prstGeom>
          <a:noFill/>
        </p:spPr>
        <p:txBody>
          <a:bodyPr wrap="square">
            <a:spAutoFit/>
          </a:bodyPr>
          <a:lstStyle/>
          <a:p>
            <a:pPr>
              <a:lnSpc>
                <a:spcPct val="107000"/>
              </a:lnSpc>
              <a:spcAft>
                <a:spcPts val="800"/>
              </a:spcAft>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Programme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09:30</a:t>
            </a:r>
            <a:r>
              <a:rPr lang="en-GB" sz="1800" dirty="0">
                <a:effectLst/>
                <a:latin typeface="Calibri" panose="020F0502020204030204" pitchFamily="34" charset="0"/>
                <a:ea typeface="Calibri" panose="020F0502020204030204" pitchFamily="34" charset="0"/>
                <a:cs typeface="Times New Roman" panose="02020603050405020304" pitchFamily="18" charset="0"/>
              </a:rPr>
              <a:t> – Stuart Gallagher</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09:45</a:t>
            </a:r>
            <a:r>
              <a:rPr lang="en-GB" sz="1800" dirty="0">
                <a:effectLst/>
                <a:latin typeface="Calibri" panose="020F0502020204030204" pitchFamily="34" charset="0"/>
                <a:ea typeface="Calibri" panose="020F0502020204030204" pitchFamily="34" charset="0"/>
                <a:cs typeface="Times New Roman" panose="02020603050405020304" pitchFamily="18" charset="0"/>
              </a:rPr>
              <a:t> – Fredrik : Soderberg: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Market Update &amp; Outlook</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10:30</a:t>
            </a:r>
            <a:r>
              <a:rPr lang="en-GB" sz="1800" dirty="0">
                <a:effectLst/>
                <a:latin typeface="Calibri" panose="020F0502020204030204" pitchFamily="34" charset="0"/>
                <a:ea typeface="Calibri" panose="020F0502020204030204" pitchFamily="34" charset="0"/>
                <a:cs typeface="Times New Roman" panose="02020603050405020304" pitchFamily="18" charset="0"/>
              </a:rPr>
              <a:t> – Keith/Hassan: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Soderberg Platform Overview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11:15</a:t>
            </a:r>
            <a:r>
              <a:rPr lang="en-GB" sz="1800" dirty="0">
                <a:effectLst/>
                <a:latin typeface="Calibri" panose="020F0502020204030204" pitchFamily="34" charset="0"/>
                <a:ea typeface="Calibri" panose="020F0502020204030204" pitchFamily="34" charset="0"/>
                <a:cs typeface="Times New Roman" panose="02020603050405020304" pitchFamily="18" charset="0"/>
              </a:rPr>
              <a:t> – Coffee Break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11:30</a:t>
            </a:r>
            <a:r>
              <a:rPr lang="en-GB" sz="1800" dirty="0">
                <a:effectLst/>
                <a:latin typeface="Calibri" panose="020F0502020204030204" pitchFamily="34" charset="0"/>
                <a:ea typeface="Calibri" panose="020F0502020204030204" pitchFamily="34" charset="0"/>
                <a:cs typeface="Times New Roman" panose="02020603050405020304" pitchFamily="18" charset="0"/>
              </a:rPr>
              <a:t> – Richard: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Liberty Estate Planning</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12:15</a:t>
            </a:r>
            <a:r>
              <a:rPr lang="en-GB" sz="1800" dirty="0">
                <a:effectLst/>
                <a:latin typeface="Calibri" panose="020F0502020204030204" pitchFamily="34" charset="0"/>
                <a:ea typeface="Calibri" panose="020F0502020204030204" pitchFamily="34" charset="0"/>
                <a:cs typeface="Times New Roman" panose="02020603050405020304" pitchFamily="18" charset="0"/>
              </a:rPr>
              <a:t> – Suraj: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Metro Bank – Trustee Accounts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12:45</a:t>
            </a:r>
            <a:r>
              <a:rPr lang="en-GB" sz="1800" dirty="0">
                <a:effectLst/>
                <a:latin typeface="Calibri" panose="020F0502020204030204" pitchFamily="34" charset="0"/>
                <a:ea typeface="Calibri" panose="020F0502020204030204" pitchFamily="34" charset="0"/>
                <a:cs typeface="Times New Roman" panose="02020603050405020304" pitchFamily="18" charset="0"/>
              </a:rPr>
              <a:t> – Lunch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13:45</a:t>
            </a:r>
            <a:r>
              <a:rPr lang="en-GB" sz="1800" dirty="0">
                <a:effectLst/>
                <a:latin typeface="Calibri" panose="020F0502020204030204" pitchFamily="34" charset="0"/>
                <a:ea typeface="Calibri" panose="020F0502020204030204" pitchFamily="34" charset="0"/>
                <a:cs typeface="Times New Roman" panose="02020603050405020304" pitchFamily="18" charset="0"/>
              </a:rPr>
              <a:t> – Jemma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Client Journey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14:30</a:t>
            </a:r>
            <a:r>
              <a:rPr lang="en-GB" sz="1800" dirty="0">
                <a:effectLst/>
                <a:latin typeface="Calibri" panose="020F0502020204030204" pitchFamily="34" charset="0"/>
                <a:ea typeface="Calibri" panose="020F0502020204030204" pitchFamily="34" charset="0"/>
                <a:cs typeface="Times New Roman" panose="02020603050405020304" pitchFamily="18" charset="0"/>
              </a:rPr>
              <a:t> – Coffee Break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14:45 </a:t>
            </a:r>
            <a:r>
              <a:rPr lang="en-GB" sz="1800" dirty="0">
                <a:effectLst/>
                <a:latin typeface="Calibri" panose="020F0502020204030204" pitchFamily="34" charset="0"/>
                <a:ea typeface="Calibri" panose="020F0502020204030204" pitchFamily="34" charset="0"/>
                <a:cs typeface="Times New Roman" panose="02020603050405020304" pitchFamily="18" charset="0"/>
              </a:rPr>
              <a:t>– Breakout Sessions: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CJ Workplace</a:t>
            </a:r>
            <a:r>
              <a:rPr lang="en-GB" sz="1800" dirty="0">
                <a:effectLst/>
                <a:latin typeface="Calibri" panose="020F0502020204030204" pitchFamily="34" charset="0"/>
                <a:ea typeface="Calibri" panose="020F0502020204030204" pitchFamily="34" charset="0"/>
                <a:cs typeface="Times New Roman" panose="02020603050405020304" pitchFamily="18" charset="0"/>
              </a:rPr>
              <a:t> (Scott)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Review Process</a:t>
            </a:r>
            <a:r>
              <a:rPr lang="en-GB" sz="1800" dirty="0">
                <a:effectLst/>
                <a:latin typeface="Calibri" panose="020F0502020204030204" pitchFamily="34" charset="0"/>
                <a:ea typeface="Calibri" panose="020F0502020204030204" pitchFamily="34" charset="0"/>
                <a:cs typeface="Times New Roman" panose="02020603050405020304" pitchFamily="18" charset="0"/>
              </a:rPr>
              <a:t> (Jemma)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What a Good File Looks Like</a:t>
            </a:r>
            <a:r>
              <a:rPr lang="en-GB" sz="1800" dirty="0">
                <a:effectLst/>
                <a:latin typeface="Calibri" panose="020F0502020204030204" pitchFamily="34" charset="0"/>
                <a:ea typeface="Calibri" panose="020F0502020204030204" pitchFamily="34" charset="0"/>
                <a:cs typeface="Times New Roman" panose="02020603050405020304" pitchFamily="18" charset="0"/>
              </a:rPr>
              <a:t> (Mike)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Partnerships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(Dave &amp; Emily)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16:00</a:t>
            </a:r>
            <a:r>
              <a:rPr lang="en-GB" sz="1800" dirty="0">
                <a:effectLst/>
                <a:latin typeface="Calibri" panose="020F0502020204030204" pitchFamily="34" charset="0"/>
                <a:ea typeface="Calibri" panose="020F0502020204030204" pitchFamily="34" charset="0"/>
                <a:cs typeface="Times New Roman" panose="02020603050405020304" pitchFamily="18" charset="0"/>
              </a:rPr>
              <a:t> – Close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45213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FB0F-D82E-63AA-6532-C65A870891E8}"/>
              </a:ext>
            </a:extLst>
          </p:cNvPr>
          <p:cNvSpPr>
            <a:spLocks noGrp="1"/>
          </p:cNvSpPr>
          <p:nvPr>
            <p:ph type="title"/>
          </p:nvPr>
        </p:nvSpPr>
        <p:spPr/>
        <p:txBody>
          <a:bodyPr/>
          <a:lstStyle/>
          <a:p>
            <a:r>
              <a:rPr lang="en-GB" b="1" dirty="0"/>
              <a:t>MARKET ENGAGEMENT </a:t>
            </a:r>
          </a:p>
        </p:txBody>
      </p:sp>
      <p:sp>
        <p:nvSpPr>
          <p:cNvPr id="3" name="Slide Number Placeholder 2">
            <a:extLst>
              <a:ext uri="{FF2B5EF4-FFF2-40B4-BE49-F238E27FC236}">
                <a16:creationId xmlns:a16="http://schemas.microsoft.com/office/drawing/2014/main" id="{F4273F04-377D-C96F-4AB6-9DBB446140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76A49B70-5304-4C9D-2660-8162FBD684C5}"/>
              </a:ext>
            </a:extLst>
          </p:cNvPr>
          <p:cNvSpPr txBox="1">
            <a:spLocks/>
          </p:cNvSpPr>
          <p:nvPr/>
        </p:nvSpPr>
        <p:spPr>
          <a:xfrm>
            <a:off x="838200" y="1825625"/>
            <a:ext cx="8637573" cy="47493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Just a quick show of hands: </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Who here has a Will? </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Who has a Will that includes a trust? </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Who knows what type of trust is in their Will? </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And who is confident on the impact of discretionary trusts on the residence nil rate band? </a:t>
            </a:r>
          </a:p>
        </p:txBody>
      </p:sp>
    </p:spTree>
    <p:extLst>
      <p:ext uri="{BB962C8B-B14F-4D97-AF65-F5344CB8AC3E}">
        <p14:creationId xmlns:p14="http://schemas.microsoft.com/office/powerpoint/2010/main" val="53798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408B5-085A-7D29-EB3A-65AFB2107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A0DC9-66A9-2C41-3DF6-795F6674AA23}"/>
              </a:ext>
            </a:extLst>
          </p:cNvPr>
          <p:cNvSpPr>
            <a:spLocks noGrp="1"/>
          </p:cNvSpPr>
          <p:nvPr>
            <p:ph type="title"/>
          </p:nvPr>
        </p:nvSpPr>
        <p:spPr/>
        <p:txBody>
          <a:bodyPr/>
          <a:lstStyle/>
          <a:p>
            <a:r>
              <a:rPr lang="en-GB" b="1" dirty="0"/>
              <a:t>WILL PLANNING</a:t>
            </a:r>
          </a:p>
        </p:txBody>
      </p:sp>
      <p:sp>
        <p:nvSpPr>
          <p:cNvPr id="3" name="Slide Number Placeholder 2">
            <a:extLst>
              <a:ext uri="{FF2B5EF4-FFF2-40B4-BE49-F238E27FC236}">
                <a16:creationId xmlns:a16="http://schemas.microsoft.com/office/drawing/2014/main" id="{1A497ADE-410B-46D0-0D2E-7F8523731A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023E7939-2AC0-1CB1-F9B0-32D9CA5786AA}"/>
              </a:ext>
            </a:extLst>
          </p:cNvPr>
          <p:cNvSpPr txBox="1">
            <a:spLocks/>
          </p:cNvSpPr>
          <p:nvPr/>
        </p:nvSpPr>
        <p:spPr>
          <a:xfrm>
            <a:off x="838200" y="1825625"/>
            <a:ext cx="8637573" cy="47493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A Will is a legal document that determines how your assets are distributed on death.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Assets held as joint tenants will typically pass by survivorship — for example, joint bank accounts or jointly owned property. However, any assets held in your sole name will require a Will to control distribution.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If someone dies without a Will, this is known as intestacy. In those circumstances, assets are distributed under fixed legal rules, which may not reflect the individual’s wishes, and can lead to delays, disputes, and unnecessary costs.</a:t>
            </a:r>
          </a:p>
        </p:txBody>
      </p:sp>
    </p:spTree>
    <p:extLst>
      <p:ext uri="{BB962C8B-B14F-4D97-AF65-F5344CB8AC3E}">
        <p14:creationId xmlns:p14="http://schemas.microsoft.com/office/powerpoint/2010/main" val="2757652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F7AA7-B967-AE52-74A6-FA088CC10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271C9-3BDB-B5A6-090B-E9B0490FF924}"/>
              </a:ext>
            </a:extLst>
          </p:cNvPr>
          <p:cNvSpPr>
            <a:spLocks noGrp="1"/>
          </p:cNvSpPr>
          <p:nvPr>
            <p:ph type="title"/>
          </p:nvPr>
        </p:nvSpPr>
        <p:spPr/>
        <p:txBody>
          <a:bodyPr/>
          <a:lstStyle/>
          <a:p>
            <a:r>
              <a:rPr lang="en-GB" b="1" dirty="0"/>
              <a:t>WILL PLANNING</a:t>
            </a:r>
          </a:p>
        </p:txBody>
      </p:sp>
      <p:sp>
        <p:nvSpPr>
          <p:cNvPr id="3" name="Slide Number Placeholder 2">
            <a:extLst>
              <a:ext uri="{FF2B5EF4-FFF2-40B4-BE49-F238E27FC236}">
                <a16:creationId xmlns:a16="http://schemas.microsoft.com/office/drawing/2014/main" id="{D2696FD4-6CB6-5C97-5B1F-BA91D2FF23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04939F93-2010-28B2-EBB7-87F851D12F64}"/>
              </a:ext>
            </a:extLst>
          </p:cNvPr>
          <p:cNvSpPr txBox="1">
            <a:spLocks/>
          </p:cNvSpPr>
          <p:nvPr/>
        </p:nvSpPr>
        <p:spPr>
          <a:xfrm>
            <a:off x="838200" y="1384662"/>
            <a:ext cx="8637573" cy="547333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61D41"/>
                </a:solidFill>
                <a:effectLst/>
                <a:uLnTx/>
                <a:uFillTx/>
                <a:latin typeface="Aptos" panose="02110004020202020204"/>
                <a:ea typeface="+mn-ea"/>
                <a:cs typeface="+mn-cs"/>
              </a:rPr>
              <a:t>The issues relating to No Will or poor planning,</a:t>
            </a:r>
            <a:r>
              <a:rPr kumimoji="0" lang="en-US" sz="2800" b="0" i="0" u="none" strike="noStrike" kern="1200" cap="none" spc="0" normalizeH="0" baseline="0" noProof="0" dirty="0">
                <a:ln>
                  <a:noFill/>
                </a:ln>
                <a:solidFill>
                  <a:srgbClr val="061D41"/>
                </a:solidFill>
                <a:effectLst/>
                <a:uLnTx/>
                <a:uFillTx/>
                <a:latin typeface="Aptos" panose="02110004020202020204"/>
                <a:ea typeface="+mn-ea"/>
                <a:cs typeface="+mn-cs"/>
              </a:rPr>
              <a:t> the risks increase: </a:t>
            </a:r>
          </a:p>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61D41"/>
                </a:solidFill>
                <a:effectLst/>
                <a:uLnTx/>
                <a:uFillTx/>
                <a:latin typeface="Aptos" panose="02110004020202020204"/>
                <a:ea typeface="+mn-ea"/>
                <a:cs typeface="+mn-cs"/>
              </a:rPr>
              <a:t>assets may pass under intestacy rules rather than personal wishes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61D41"/>
                </a:solidFill>
                <a:effectLst/>
                <a:uLnTx/>
                <a:uFillTx/>
                <a:latin typeface="Aptos" panose="02110004020202020204"/>
                <a:ea typeface="+mn-ea"/>
                <a:cs typeface="+mn-cs"/>
              </a:rPr>
              <a:t>unmarried partners may receive nothing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61D41"/>
                </a:solidFill>
                <a:effectLst/>
                <a:uLnTx/>
                <a:uFillTx/>
                <a:latin typeface="Aptos" panose="02110004020202020204"/>
                <a:ea typeface="+mn-ea"/>
                <a:cs typeface="+mn-cs"/>
              </a:rPr>
              <a:t>children may inherit at an age that is not appropriate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61D41"/>
                </a:solidFill>
                <a:effectLst/>
                <a:uLnTx/>
                <a:uFillTx/>
                <a:latin typeface="Aptos" panose="02110004020202020204"/>
                <a:ea typeface="+mn-ea"/>
                <a:cs typeface="+mn-cs"/>
              </a:rPr>
              <a:t>unintended guardians for children.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61D41"/>
                </a:solidFill>
                <a:effectLst/>
                <a:uLnTx/>
                <a:uFillTx/>
                <a:latin typeface="Aptos" panose="02110004020202020204"/>
                <a:ea typeface="+mn-ea"/>
                <a:cs typeface="+mn-cs"/>
              </a:rPr>
              <a:t>and benefits may be delayed or paid to unintended recipients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61D41"/>
                </a:solidFill>
                <a:effectLst/>
                <a:uLnTx/>
                <a:uFillTx/>
                <a:latin typeface="Aptos" panose="02110004020202020204"/>
                <a:ea typeface="+mn-ea"/>
                <a:cs typeface="+mn-cs"/>
              </a:rPr>
              <a:t>Pension Nominations need also to be reviewed</a:t>
            </a:r>
            <a:r>
              <a:rPr kumimoji="0" lang="en-US" sz="2800" b="0" i="0" u="none" strike="noStrike" kern="1200" cap="none" spc="0" normalizeH="0" baseline="0" noProof="0" dirty="0">
                <a:ln>
                  <a:noFill/>
                </a:ln>
                <a:solidFill>
                  <a:srgbClr val="061D41"/>
                </a:solidFill>
                <a:effectLst/>
                <a:uLnTx/>
                <a:uFillTx/>
                <a:latin typeface="Aptos" panose="02110004020202020204"/>
                <a:ea typeface="+mn-ea"/>
                <a:cs typeface="+mn-cs"/>
              </a:rPr>
              <a:t>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61D41"/>
                </a:solidFill>
                <a:effectLst/>
                <a:uLnTx/>
                <a:uFillTx/>
                <a:latin typeface="Aptos" panose="02110004020202020204"/>
                <a:ea typeface="+mn-ea"/>
                <a:cs typeface="+mn-cs"/>
              </a:rPr>
              <a:t>“One of the most common issues we encounter is outdated pension nominations, particularly following divorce.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61D41"/>
                </a:solidFill>
                <a:effectLst/>
                <a:uLnTx/>
                <a:uFillTx/>
                <a:latin typeface="Aptos" panose="02110004020202020204"/>
                <a:ea typeface="+mn-ea"/>
                <a:cs typeface="+mn-cs"/>
              </a:rPr>
              <a:t>If a nomination is not updated, an ex-spouse may still be considered by the trustees when benefits are paid, trustees rely heavily on the most recent expression of wishes — and outdated information creates uncertainty.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61D41"/>
                </a:solidFill>
                <a:effectLst/>
                <a:uLnTx/>
                <a:uFillTx/>
                <a:latin typeface="Aptos" panose="02110004020202020204"/>
                <a:ea typeface="+mn-ea"/>
                <a:cs typeface="+mn-cs"/>
              </a:rPr>
              <a:t>In simple terms, small oversights can lead to significant unintended consequences.</a:t>
            </a:r>
          </a:p>
        </p:txBody>
      </p:sp>
    </p:spTree>
    <p:extLst>
      <p:ext uri="{BB962C8B-B14F-4D97-AF65-F5344CB8AC3E}">
        <p14:creationId xmlns:p14="http://schemas.microsoft.com/office/powerpoint/2010/main" val="3859565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51B15-040C-78E8-7703-F6A7B89C39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82592-DE01-F8EA-5715-0BD69C0E44E9}"/>
              </a:ext>
            </a:extLst>
          </p:cNvPr>
          <p:cNvSpPr>
            <a:spLocks noGrp="1"/>
          </p:cNvSpPr>
          <p:nvPr>
            <p:ph type="title"/>
          </p:nvPr>
        </p:nvSpPr>
        <p:spPr/>
        <p:txBody>
          <a:bodyPr/>
          <a:lstStyle/>
          <a:p>
            <a:r>
              <a:rPr lang="en-GB" b="1" dirty="0"/>
              <a:t>INHERITANCE TAX - KEY ISSUES</a:t>
            </a:r>
          </a:p>
        </p:txBody>
      </p:sp>
      <p:sp>
        <p:nvSpPr>
          <p:cNvPr id="3" name="Slide Number Placeholder 2">
            <a:extLst>
              <a:ext uri="{FF2B5EF4-FFF2-40B4-BE49-F238E27FC236}">
                <a16:creationId xmlns:a16="http://schemas.microsoft.com/office/drawing/2014/main" id="{2F4A5A8D-C7B0-C0A5-C813-255E8B0103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F031AFA0-7A1A-7DD6-006D-BB8EB6BF2E98}"/>
              </a:ext>
            </a:extLst>
          </p:cNvPr>
          <p:cNvSpPr txBox="1">
            <a:spLocks/>
          </p:cNvSpPr>
          <p:nvPr/>
        </p:nvSpPr>
        <p:spPr>
          <a:xfrm>
            <a:off x="838200" y="1314990"/>
            <a:ext cx="8637573" cy="54733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From an inheritance tax perspective: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A married couple can combine their nil rate bands, giving up to £650,000 tax free. </a:t>
            </a:r>
            <a:b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b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The residence nil rate band can add up to £350,000 where assets pass to direct descendants. </a:t>
            </a:r>
            <a:b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b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There is also a full spouse exemption on first death, and unused allowances can be transferred.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However, structure is critical.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For example, discretionary trusts can prevent direct inheritance by beneficiaries, but depending on how they are used, they may reduce or eliminate access to the residence nil rate band.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In some cases, that could increase inheritance tax by up to £140,000.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The residence nil rate band was only introduced in 2017, and many existing Wills were not drafted with this in mind. As a result, there is a significant review opportunity within existing client banks</a:t>
            </a:r>
          </a:p>
        </p:txBody>
      </p:sp>
    </p:spTree>
    <p:extLst>
      <p:ext uri="{BB962C8B-B14F-4D97-AF65-F5344CB8AC3E}">
        <p14:creationId xmlns:p14="http://schemas.microsoft.com/office/powerpoint/2010/main" val="2042039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E4219-CEBF-AABC-1164-30B78C548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C29D0-20E5-902B-92A0-B69FF59BD90F}"/>
              </a:ext>
            </a:extLst>
          </p:cNvPr>
          <p:cNvSpPr>
            <a:spLocks noGrp="1"/>
          </p:cNvSpPr>
          <p:nvPr>
            <p:ph type="title"/>
          </p:nvPr>
        </p:nvSpPr>
        <p:spPr/>
        <p:txBody>
          <a:bodyPr/>
          <a:lstStyle/>
          <a:p>
            <a:r>
              <a:rPr lang="en-GB" b="1" dirty="0"/>
              <a:t>EFFECTIVE WILLS AND TRUSTS</a:t>
            </a:r>
          </a:p>
        </p:txBody>
      </p:sp>
      <p:sp>
        <p:nvSpPr>
          <p:cNvPr id="3" name="Slide Number Placeholder 2">
            <a:extLst>
              <a:ext uri="{FF2B5EF4-FFF2-40B4-BE49-F238E27FC236}">
                <a16:creationId xmlns:a16="http://schemas.microsoft.com/office/drawing/2014/main" id="{DC5CD999-4A14-4F23-34F2-143AE40D83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EA5A6F90-60E3-D2F5-1C34-615577CE5B90}"/>
              </a:ext>
            </a:extLst>
          </p:cNvPr>
          <p:cNvSpPr txBox="1">
            <a:spLocks/>
          </p:cNvSpPr>
          <p:nvPr/>
        </p:nvSpPr>
        <p:spPr>
          <a:xfrm>
            <a:off x="838200" y="1410789"/>
            <a:ext cx="8637573" cy="51778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In many cases, effective planning involves the use of a life interest trust on first death.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Typically, part of the estate is placed into trust rather than passing outright. The surviving spouse can benefit — for example, through income or the right to occupy a property — but the trust assets do not form part of their personal estate.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This structure: </a:t>
            </a: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helps ensure assets ultimately pass to intended beneficiaries, typically children </a:t>
            </a: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can prevent assets passing to a new partner — often referred to as sideways disinheritance or blood line planning. </a:t>
            </a: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may offer some protection from care fee assessments, depending on timing and circumstances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This is where good structuring can make a meaningful difference.</a:t>
            </a:r>
          </a:p>
        </p:txBody>
      </p:sp>
    </p:spTree>
    <p:extLst>
      <p:ext uri="{BB962C8B-B14F-4D97-AF65-F5344CB8AC3E}">
        <p14:creationId xmlns:p14="http://schemas.microsoft.com/office/powerpoint/2010/main" val="3378931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AF4BB-2981-6AC3-FCAD-D62038514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09A60-4432-8FD7-87CA-6C536C3ECAF0}"/>
              </a:ext>
            </a:extLst>
          </p:cNvPr>
          <p:cNvSpPr>
            <a:spLocks noGrp="1"/>
          </p:cNvSpPr>
          <p:nvPr>
            <p:ph type="title"/>
          </p:nvPr>
        </p:nvSpPr>
        <p:spPr/>
        <p:txBody>
          <a:bodyPr/>
          <a:lstStyle/>
          <a:p>
            <a:r>
              <a:rPr lang="en-GB" b="1" dirty="0"/>
              <a:t>DEED OF VARIATION</a:t>
            </a:r>
          </a:p>
        </p:txBody>
      </p:sp>
      <p:sp>
        <p:nvSpPr>
          <p:cNvPr id="3" name="Slide Number Placeholder 2">
            <a:extLst>
              <a:ext uri="{FF2B5EF4-FFF2-40B4-BE49-F238E27FC236}">
                <a16:creationId xmlns:a16="http://schemas.microsoft.com/office/drawing/2014/main" id="{CAB115FA-0517-7952-506C-F4BD31957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FCED9F31-1726-014F-E293-7072013396C5}"/>
              </a:ext>
            </a:extLst>
          </p:cNvPr>
          <p:cNvSpPr txBox="1">
            <a:spLocks/>
          </p:cNvSpPr>
          <p:nvPr/>
        </p:nvSpPr>
        <p:spPr>
          <a:xfrm>
            <a:off x="838200" y="1410789"/>
            <a:ext cx="8637573" cy="51778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A Deed of Variation allows beneficiaries to redirect inherited assets after death.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It must be completed within two years, requires agreement from affected beneficiaries, and must be properly documented.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It can be used to introduce more appropriate structures — for example, redirecting assets into a life interest trust — and can therefore may offer some protection from care fee assessments.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In practice, it provides a second opportunity to correct planning where a Will has not achieved the desired outcome.</a:t>
            </a:r>
          </a:p>
        </p:txBody>
      </p:sp>
    </p:spTree>
    <p:extLst>
      <p:ext uri="{BB962C8B-B14F-4D97-AF65-F5344CB8AC3E}">
        <p14:creationId xmlns:p14="http://schemas.microsoft.com/office/powerpoint/2010/main" val="3942731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51895-5C04-A574-54A4-BBDA56AE72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D27ED-01E7-2522-1CA7-088CBFE753E1}"/>
              </a:ext>
            </a:extLst>
          </p:cNvPr>
          <p:cNvSpPr>
            <a:spLocks noGrp="1"/>
          </p:cNvSpPr>
          <p:nvPr>
            <p:ph type="title"/>
          </p:nvPr>
        </p:nvSpPr>
        <p:spPr/>
        <p:txBody>
          <a:bodyPr/>
          <a:lstStyle/>
          <a:p>
            <a:r>
              <a:rPr lang="en-GB" b="1" dirty="0"/>
              <a:t>PROBATE</a:t>
            </a:r>
          </a:p>
        </p:txBody>
      </p:sp>
      <p:sp>
        <p:nvSpPr>
          <p:cNvPr id="3" name="Slide Number Placeholder 2">
            <a:extLst>
              <a:ext uri="{FF2B5EF4-FFF2-40B4-BE49-F238E27FC236}">
                <a16:creationId xmlns:a16="http://schemas.microsoft.com/office/drawing/2014/main" id="{19D1CC50-BF36-1198-0CC9-51D926010B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C1713DD3-5E21-FD92-4D58-C667C17181A2}"/>
              </a:ext>
            </a:extLst>
          </p:cNvPr>
          <p:cNvSpPr txBox="1">
            <a:spLocks/>
          </p:cNvSpPr>
          <p:nvPr/>
        </p:nvSpPr>
        <p:spPr>
          <a:xfrm>
            <a:off x="838200" y="1410789"/>
            <a:ext cx="8637573" cy="51778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Probate is the legal authority to administer an estate.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A well-structured Will can reduce disputes, improve clarity, and speed up the process. Without that structure, probate can become significantly more time-consuming and costly.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Our approach is to ensure that: </a:t>
            </a: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the Will is in place </a:t>
            </a: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the structure is appropriate </a:t>
            </a: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and the underlying information is known in advance – we suggest individuals store documents with us including a complete financial overview for the probate service. We do not charge for storage.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This allows families to move through the process more efficiently, with less uncertainty and administrative burden, and enables ongoing support for beneficiaries where required.</a:t>
            </a:r>
          </a:p>
        </p:txBody>
      </p:sp>
    </p:spTree>
    <p:extLst>
      <p:ext uri="{BB962C8B-B14F-4D97-AF65-F5344CB8AC3E}">
        <p14:creationId xmlns:p14="http://schemas.microsoft.com/office/powerpoint/2010/main" val="3928232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C5D0E-C9B9-3A8A-8AE0-E428C7722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52971-91C3-4307-F9AB-B598F89DB641}"/>
              </a:ext>
            </a:extLst>
          </p:cNvPr>
          <p:cNvSpPr>
            <a:spLocks noGrp="1"/>
          </p:cNvSpPr>
          <p:nvPr>
            <p:ph type="title"/>
          </p:nvPr>
        </p:nvSpPr>
        <p:spPr>
          <a:xfrm>
            <a:off x="838199" y="365125"/>
            <a:ext cx="9751423" cy="1325563"/>
          </a:xfrm>
        </p:spPr>
        <p:txBody>
          <a:bodyPr/>
          <a:lstStyle/>
          <a:p>
            <a:r>
              <a:rPr lang="en-GB" b="1" dirty="0"/>
              <a:t> LASTING POWER OF ATTORNEY (LPA </a:t>
            </a:r>
            <a:r>
              <a:rPr lang="en-GB" b="1" dirty="0">
                <a:solidFill>
                  <a:schemeClr val="bg1"/>
                </a:solidFill>
              </a:rPr>
              <a:t>s)</a:t>
            </a:r>
          </a:p>
        </p:txBody>
      </p:sp>
      <p:sp>
        <p:nvSpPr>
          <p:cNvPr id="3" name="Slide Number Placeholder 2">
            <a:extLst>
              <a:ext uri="{FF2B5EF4-FFF2-40B4-BE49-F238E27FC236}">
                <a16:creationId xmlns:a16="http://schemas.microsoft.com/office/drawing/2014/main" id="{AB280EC3-16B1-7327-C640-E78B57DE5B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46156E08-E91D-5A77-7235-2DB3B582354F}"/>
              </a:ext>
            </a:extLst>
          </p:cNvPr>
          <p:cNvSpPr txBox="1">
            <a:spLocks/>
          </p:cNvSpPr>
          <p:nvPr/>
        </p:nvSpPr>
        <p:spPr>
          <a:xfrm>
            <a:off x="838200" y="1410789"/>
            <a:ext cx="8637573" cy="51778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Lasting Powers of Attorney are key legal documents that allow individuals to appoint people they trust to make decisions if they lose mental capacity. They must be registered with the Office of the Public Guardian before they can be used.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There are two types: </a:t>
            </a: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Property and Financial Affairs </a:t>
            </a: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Health and Welfare </a:t>
            </a: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Without these in place, your spouse or civil partner has no automatic authority over your sole assets. They would need to apply to the Court of Protection, which can be time consuming, costly, and restrictive, potentially delaying access to funds and decision making. </a:t>
            </a:r>
          </a:p>
        </p:txBody>
      </p:sp>
    </p:spTree>
    <p:extLst>
      <p:ext uri="{BB962C8B-B14F-4D97-AF65-F5344CB8AC3E}">
        <p14:creationId xmlns:p14="http://schemas.microsoft.com/office/powerpoint/2010/main" val="2372915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7D234-1940-D2CA-C2A5-FDBD27BA1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1D981-AF6A-F29A-C115-5F35DDD97D06}"/>
              </a:ext>
            </a:extLst>
          </p:cNvPr>
          <p:cNvSpPr>
            <a:spLocks noGrp="1"/>
          </p:cNvSpPr>
          <p:nvPr>
            <p:ph type="title"/>
          </p:nvPr>
        </p:nvSpPr>
        <p:spPr>
          <a:xfrm>
            <a:off x="838199" y="365125"/>
            <a:ext cx="9751423" cy="1325563"/>
          </a:xfrm>
        </p:spPr>
        <p:txBody>
          <a:bodyPr/>
          <a:lstStyle/>
          <a:p>
            <a:r>
              <a:rPr lang="en-GB" b="1" dirty="0"/>
              <a:t>NO LPAs?</a:t>
            </a:r>
            <a:r>
              <a:rPr lang="en-GB" b="1" dirty="0">
                <a:solidFill>
                  <a:schemeClr val="bg1"/>
                </a:solidFill>
              </a:rPr>
              <a:t>)</a:t>
            </a:r>
          </a:p>
        </p:txBody>
      </p:sp>
      <p:sp>
        <p:nvSpPr>
          <p:cNvPr id="3" name="Slide Number Placeholder 2">
            <a:extLst>
              <a:ext uri="{FF2B5EF4-FFF2-40B4-BE49-F238E27FC236}">
                <a16:creationId xmlns:a16="http://schemas.microsoft.com/office/drawing/2014/main" id="{E9DB7D53-1D76-0277-9CB9-C39354EC82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4486B8A4-9F1C-B032-1A58-AB564099C8CA}"/>
              </a:ext>
            </a:extLst>
          </p:cNvPr>
          <p:cNvSpPr txBox="1">
            <a:spLocks/>
          </p:cNvSpPr>
          <p:nvPr/>
        </p:nvSpPr>
        <p:spPr>
          <a:xfrm>
            <a:off x="838200" y="1410789"/>
            <a:ext cx="8637573" cy="51778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In the absence of LPAs: </a:t>
            </a:r>
          </a:p>
          <a:p>
            <a:pPr marL="228600" marR="0" lvl="0" indent="-228600" algn="just" defTabSz="914400" rtl="0" eaLnBrk="1" fontAlgn="base" latinLnBrk="0" hangingPunct="1">
              <a:lnSpc>
                <a:spcPct val="90000"/>
              </a:lnSpc>
              <a:spcBef>
                <a:spcPts val="1000"/>
              </a:spcBef>
              <a:spcAft>
                <a:spcPts val="0"/>
              </a:spcAft>
              <a:buClrTx/>
              <a:buSzTx/>
              <a:buFont typeface="Courier New" panose="02070309020205020404" pitchFamily="49" charset="0"/>
              <a:buChar char="o"/>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accounts may be frozen </a:t>
            </a: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property transactions may be delayed </a:t>
            </a: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investments and pensions cannot be managed </a:t>
            </a:r>
          </a:p>
          <a:p>
            <a:pPr marL="685800" marR="0" lvl="1" indent="-228600" algn="just" defTabSz="914400" rtl="0" eaLnBrk="1" fontAlgn="base" latinLnBrk="0" hangingPunct="1">
              <a:lnSpc>
                <a:spcPct val="90000"/>
              </a:lnSpc>
              <a:spcBef>
                <a:spcPts val="5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care decisions may be made without family input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And the only route is through the Court of Protection — which is time consuming, costly, and restrictive.</a:t>
            </a:r>
          </a:p>
        </p:txBody>
      </p:sp>
    </p:spTree>
    <p:extLst>
      <p:ext uri="{BB962C8B-B14F-4D97-AF65-F5344CB8AC3E}">
        <p14:creationId xmlns:p14="http://schemas.microsoft.com/office/powerpoint/2010/main" val="1494325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BFEF0-F537-93C6-0542-E248CA946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3BA1A-F4CC-AF59-9870-C9A5E1A18571}"/>
              </a:ext>
            </a:extLst>
          </p:cNvPr>
          <p:cNvSpPr>
            <a:spLocks noGrp="1"/>
          </p:cNvSpPr>
          <p:nvPr>
            <p:ph type="title"/>
          </p:nvPr>
        </p:nvSpPr>
        <p:spPr>
          <a:xfrm>
            <a:off x="838199" y="365125"/>
            <a:ext cx="9751423" cy="1325563"/>
          </a:xfrm>
        </p:spPr>
        <p:txBody>
          <a:bodyPr/>
          <a:lstStyle/>
          <a:p>
            <a:r>
              <a:rPr lang="en-GB" b="1" dirty="0"/>
              <a:t>SUMMARY</a:t>
            </a:r>
            <a:endParaRPr lang="en-GB" b="1" dirty="0">
              <a:solidFill>
                <a:schemeClr val="bg1"/>
              </a:solidFill>
            </a:endParaRPr>
          </a:p>
        </p:txBody>
      </p:sp>
      <p:sp>
        <p:nvSpPr>
          <p:cNvPr id="3" name="Slide Number Placeholder 2">
            <a:extLst>
              <a:ext uri="{FF2B5EF4-FFF2-40B4-BE49-F238E27FC236}">
                <a16:creationId xmlns:a16="http://schemas.microsoft.com/office/drawing/2014/main" id="{63003ACF-5BD8-F280-0461-22D7D8012F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62B5A9F3-9C48-2DFB-AB13-F5FE358E8E2C}"/>
              </a:ext>
            </a:extLst>
          </p:cNvPr>
          <p:cNvSpPr txBox="1">
            <a:spLocks/>
          </p:cNvSpPr>
          <p:nvPr/>
        </p:nvSpPr>
        <p:spPr>
          <a:xfrm>
            <a:off x="838200" y="1410789"/>
            <a:ext cx="8637573" cy="51778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Without a Will, assets pass under intestacy rules.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Poorly drafted Wills can create tax inefficiencies and unintended outcomes.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Inappropriate trust structures can restrict access or create unnecessary complexity.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And without LPAs, families lose control at critical moments.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endParaRP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1D41"/>
                </a:solidFill>
                <a:effectLst/>
                <a:uLnTx/>
                <a:uFillTx/>
                <a:latin typeface="Aptos" panose="02110004020202020204"/>
                <a:ea typeface="+mn-ea"/>
                <a:cs typeface="+mn-cs"/>
              </a:rPr>
              <a:t>Overall, the result is often loss of control, increased tax exposure, delays, and stress for families.</a:t>
            </a:r>
          </a:p>
        </p:txBody>
      </p:sp>
    </p:spTree>
    <p:extLst>
      <p:ext uri="{BB962C8B-B14F-4D97-AF65-F5344CB8AC3E}">
        <p14:creationId xmlns:p14="http://schemas.microsoft.com/office/powerpoint/2010/main" val="1615524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6F4A5-FF4F-5337-39B8-E16CCF70A23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2648" b="12648"/>
          <a:stretch/>
        </p:blipFill>
        <p:spPr>
          <a:xfrm>
            <a:off x="0" y="0"/>
            <a:ext cx="12192000" cy="6858000"/>
          </a:xfrm>
          <a:prstGeom prst="rect">
            <a:avLst/>
          </a:prstGeom>
        </p:spPr>
      </p:pic>
      <p:sp>
        <p:nvSpPr>
          <p:cNvPr id="5" name="Rektangel 1">
            <a:extLst>
              <a:ext uri="{FF2B5EF4-FFF2-40B4-BE49-F238E27FC236}">
                <a16:creationId xmlns:a16="http://schemas.microsoft.com/office/drawing/2014/main" id="{6C55AA4C-F2DF-C633-D218-C37BFA703C85}"/>
              </a:ext>
            </a:extLst>
          </p:cNvPr>
          <p:cNvSpPr/>
          <p:nvPr/>
        </p:nvSpPr>
        <p:spPr>
          <a:xfrm>
            <a:off x="-1" y="-13081"/>
            <a:ext cx="12192000" cy="6871081"/>
          </a:xfrm>
          <a:prstGeom prst="rect">
            <a:avLst/>
          </a:prstGeom>
          <a:solidFill>
            <a:srgbClr val="00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2359"/>
              </a:solidFill>
              <a:effectLst/>
              <a:uLnTx/>
              <a:uFillTx/>
              <a:latin typeface="Whitney Book"/>
              <a:ea typeface="+mn-ea"/>
              <a:cs typeface="+mn-cs"/>
            </a:endParaRPr>
          </a:p>
        </p:txBody>
      </p:sp>
      <p:sp>
        <p:nvSpPr>
          <p:cNvPr id="6" name="Rubrik 5">
            <a:extLst>
              <a:ext uri="{FF2B5EF4-FFF2-40B4-BE49-F238E27FC236}">
                <a16:creationId xmlns:a16="http://schemas.microsoft.com/office/drawing/2014/main" id="{6DAA5A75-6BFC-0FEF-35DE-D5D95A893C47}"/>
              </a:ext>
            </a:extLst>
          </p:cNvPr>
          <p:cNvSpPr>
            <a:spLocks noGrp="1"/>
          </p:cNvSpPr>
          <p:nvPr>
            <p:ph type="title"/>
          </p:nvPr>
        </p:nvSpPr>
        <p:spPr>
          <a:xfrm>
            <a:off x="585834" y="1715377"/>
            <a:ext cx="10347497" cy="1823345"/>
          </a:xfrm>
        </p:spPr>
        <p:txBody>
          <a:bodyPr lIns="0" tIns="45720" rIns="90000" bIns="45720" anchor="ctr">
            <a:noAutofit/>
          </a:bodyPr>
          <a:lstStyle/>
          <a:p>
            <a:r>
              <a:rPr lang="en-GB" sz="8000" noProof="0" dirty="0">
                <a:solidFill>
                  <a:srgbClr val="FFFFFF"/>
                </a:solidFill>
                <a:latin typeface="Whitney Black"/>
              </a:rPr>
              <a:t>The Soderberg &amp; </a:t>
            </a:r>
            <a:r>
              <a:rPr lang="en-GB" sz="8000" dirty="0">
                <a:solidFill>
                  <a:srgbClr val="FFFFFF"/>
                </a:solidFill>
                <a:latin typeface="Whitney Black"/>
              </a:rPr>
              <a:t>Partners </a:t>
            </a:r>
            <a:r>
              <a:rPr lang="en-GB" sz="8000" noProof="0" dirty="0">
                <a:solidFill>
                  <a:srgbClr val="FFFFFF"/>
                </a:solidFill>
                <a:latin typeface="Whitney Black"/>
              </a:rPr>
              <a:t>Platform</a:t>
            </a:r>
            <a:endParaRPr lang="en-GB" sz="8000" noProof="0" dirty="0">
              <a:solidFill>
                <a:srgbClr val="FFFFFF"/>
              </a:solidFill>
            </a:endParaRPr>
          </a:p>
        </p:txBody>
      </p:sp>
      <p:pic>
        <p:nvPicPr>
          <p:cNvPr id="2" name="Picture 1" descr="A black and white sign with white text&#10;&#10;AI-generated content may be incorrect.">
            <a:extLst>
              <a:ext uri="{FF2B5EF4-FFF2-40B4-BE49-F238E27FC236}">
                <a16:creationId xmlns:a16="http://schemas.microsoft.com/office/drawing/2014/main" id="{F4B90B6C-702F-BFD8-CF3A-C0216C43883E}"/>
              </a:ext>
            </a:extLst>
          </p:cNvPr>
          <p:cNvPicPr>
            <a:picLocks noChangeAspect="1"/>
          </p:cNvPicPr>
          <p:nvPr/>
        </p:nvPicPr>
        <p:blipFill>
          <a:blip r:embed="rId3"/>
          <a:stretch>
            <a:fillRect/>
          </a:stretch>
        </p:blipFill>
        <p:spPr>
          <a:xfrm>
            <a:off x="409303" y="391886"/>
            <a:ext cx="3280230" cy="543305"/>
          </a:xfrm>
          <a:prstGeom prst="rect">
            <a:avLst/>
          </a:prstGeom>
        </p:spPr>
      </p:pic>
      <p:sp>
        <p:nvSpPr>
          <p:cNvPr id="7" name="textruta 148">
            <a:extLst>
              <a:ext uri="{FF2B5EF4-FFF2-40B4-BE49-F238E27FC236}">
                <a16:creationId xmlns:a16="http://schemas.microsoft.com/office/drawing/2014/main" id="{AA87C30E-BE72-B876-E96F-9E1755D2C59D}"/>
              </a:ext>
            </a:extLst>
          </p:cNvPr>
          <p:cNvSpPr txBox="1"/>
          <p:nvPr/>
        </p:nvSpPr>
        <p:spPr>
          <a:xfrm rot="20466327">
            <a:off x="5115952" y="3275112"/>
            <a:ext cx="1960095" cy="307777"/>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9D9F2"/>
              </a:solidFill>
              <a:effectLst/>
              <a:uLnTx/>
              <a:uFillTx/>
              <a:latin typeface="Whitney Bold" pitchFamily="50" charset="0"/>
              <a:ea typeface="+mn-ea"/>
              <a:cs typeface="+mn-cs"/>
            </a:endParaRPr>
          </a:p>
        </p:txBody>
      </p:sp>
      <p:sp>
        <p:nvSpPr>
          <p:cNvPr id="8" name="textruta 148">
            <a:extLst>
              <a:ext uri="{FF2B5EF4-FFF2-40B4-BE49-F238E27FC236}">
                <a16:creationId xmlns:a16="http://schemas.microsoft.com/office/drawing/2014/main" id="{AA87C30E-BE72-B876-E96F-9E1755D2C59D}"/>
              </a:ext>
            </a:extLst>
          </p:cNvPr>
          <p:cNvSpPr txBox="1"/>
          <p:nvPr/>
        </p:nvSpPr>
        <p:spPr>
          <a:xfrm rot="20466327">
            <a:off x="5268352" y="3427512"/>
            <a:ext cx="1960095" cy="307777"/>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9D9F2"/>
              </a:solidFill>
              <a:effectLst/>
              <a:uLnTx/>
              <a:uFillTx/>
              <a:latin typeface="Whitney Bold" pitchFamily="50" charset="0"/>
              <a:ea typeface="+mn-ea"/>
              <a:cs typeface="+mn-cs"/>
            </a:endParaRPr>
          </a:p>
        </p:txBody>
      </p:sp>
    </p:spTree>
    <p:extLst>
      <p:ext uri="{BB962C8B-B14F-4D97-AF65-F5344CB8AC3E}">
        <p14:creationId xmlns:p14="http://schemas.microsoft.com/office/powerpoint/2010/main" val="2693161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C00FF-C418-1985-0D59-8A631D2EC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E655D1-16D3-A6B8-39A0-DA1E9B657325}"/>
              </a:ext>
            </a:extLst>
          </p:cNvPr>
          <p:cNvSpPr>
            <a:spLocks noGrp="1"/>
          </p:cNvSpPr>
          <p:nvPr>
            <p:ph type="title"/>
          </p:nvPr>
        </p:nvSpPr>
        <p:spPr>
          <a:xfrm>
            <a:off x="3137263" y="2762477"/>
            <a:ext cx="3481252" cy="1333046"/>
          </a:xfrm>
        </p:spPr>
        <p:txBody>
          <a:bodyPr/>
          <a:lstStyle/>
          <a:p>
            <a:r>
              <a:rPr lang="en-GB" b="1" dirty="0"/>
              <a:t>QUESTIONS?</a:t>
            </a:r>
            <a:endParaRPr lang="en-GB" b="1" dirty="0">
              <a:solidFill>
                <a:schemeClr val="bg1"/>
              </a:solidFill>
            </a:endParaRPr>
          </a:p>
        </p:txBody>
      </p:sp>
      <p:sp>
        <p:nvSpPr>
          <p:cNvPr id="3" name="Slide Number Placeholder 2">
            <a:extLst>
              <a:ext uri="{FF2B5EF4-FFF2-40B4-BE49-F238E27FC236}">
                <a16:creationId xmlns:a16="http://schemas.microsoft.com/office/drawing/2014/main" id="{16AD15AC-F8C9-4F81-F994-7F1E3343B2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63DAA-4A5C-4447-BCFF-4EC3DEE72CD5}" type="slidenum">
              <a:rPr kumimoji="0" lang="en-GB" sz="1200" b="0" i="0" u="none" strike="noStrike" kern="1200" cap="none" spc="0" normalizeH="0" baseline="0" noProof="0" smtClean="0">
                <a:ln>
                  <a:noFill/>
                </a:ln>
                <a:solidFill>
                  <a:srgbClr val="061D41">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srgbClr val="061D41">
                  <a:tint val="82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78662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1246291" y="5084537"/>
            <a:ext cx="9699419" cy="472369"/>
          </a:xfrm>
        </p:spPr>
        <p:txBody>
          <a:bodyPr>
            <a:normAutofit fontScale="32500" lnSpcReduction="20000"/>
          </a:bodyPr>
          <a:lstStyle/>
          <a:p>
            <a:pPr algn="ctr"/>
            <a:r>
              <a:rPr lang="en-GB" dirty="0"/>
              <a:t>Trustee Banking </a:t>
            </a:r>
          </a:p>
          <a:p>
            <a:pPr algn="ctr"/>
            <a:r>
              <a:rPr lang="en-GB" dirty="0"/>
              <a:t>Professionals Pack</a:t>
            </a:r>
          </a:p>
        </p:txBody>
      </p:sp>
    </p:spTree>
    <p:extLst>
      <p:ext uri="{BB962C8B-B14F-4D97-AF65-F5344CB8AC3E}">
        <p14:creationId xmlns:p14="http://schemas.microsoft.com/office/powerpoint/2010/main" val="1301776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FEA212-0213-463A-858B-1215276CAD98}"/>
              </a:ext>
            </a:extLst>
          </p:cNvPr>
          <p:cNvSpPr>
            <a:spLocks noGrp="1"/>
          </p:cNvSpPr>
          <p:nvPr>
            <p:ph type="body" sz="quarter" idx="15"/>
          </p:nvPr>
        </p:nvSpPr>
        <p:spPr>
          <a:xfrm>
            <a:off x="1649534" y="506936"/>
            <a:ext cx="6768152" cy="472369"/>
          </a:xfrm>
        </p:spPr>
        <p:txBody>
          <a:bodyPr/>
          <a:lstStyle/>
          <a:p>
            <a:r>
              <a:rPr lang="en-GB" dirty="0"/>
              <a:t>Introduction to the Trust Centre Team </a:t>
            </a:r>
          </a:p>
          <a:p>
            <a:endParaRPr lang="en-GB" dirty="0"/>
          </a:p>
        </p:txBody>
      </p:sp>
      <p:sp>
        <p:nvSpPr>
          <p:cNvPr id="7" name="Text Placeholder 6">
            <a:extLst>
              <a:ext uri="{FF2B5EF4-FFF2-40B4-BE49-F238E27FC236}">
                <a16:creationId xmlns:a16="http://schemas.microsoft.com/office/drawing/2014/main" id="{77274F99-FCBB-418C-8FCC-8AF57EF0B927}"/>
              </a:ext>
            </a:extLst>
          </p:cNvPr>
          <p:cNvSpPr>
            <a:spLocks noGrp="1"/>
          </p:cNvSpPr>
          <p:nvPr>
            <p:ph type="body" sz="quarter" idx="16"/>
          </p:nvPr>
        </p:nvSpPr>
        <p:spPr>
          <a:xfrm>
            <a:off x="1649534" y="1453409"/>
            <a:ext cx="8917416" cy="4138262"/>
          </a:xfrm>
        </p:spPr>
        <p:txBody>
          <a:bodyPr>
            <a:normAutofit/>
          </a:bodyPr>
          <a:lstStyle/>
          <a:p>
            <a:pPr marL="0" indent="0">
              <a:buNone/>
            </a:pPr>
            <a:r>
              <a:rPr lang="en-GB" dirty="0">
                <a:latin typeface="+mn-lt"/>
              </a:rPr>
              <a:t>The Trust Centre is a team of 28 trained professionals with a deep understanding of trustee banking.  </a:t>
            </a:r>
          </a:p>
          <a:p>
            <a:pPr marL="0" indent="0">
              <a:buNone/>
            </a:pPr>
            <a:r>
              <a:rPr lang="en-GB" dirty="0">
                <a:latin typeface="+mn-lt"/>
              </a:rPr>
              <a:t>We are available to assist you or your clients with any questions you may have.</a:t>
            </a:r>
          </a:p>
          <a:p>
            <a:pPr marL="0" indent="0">
              <a:buNone/>
            </a:pPr>
            <a:r>
              <a:rPr lang="en-GB" dirty="0">
                <a:latin typeface="+mn-lt"/>
              </a:rPr>
              <a:t>We review all applications and open all trust accounts across the bank.</a:t>
            </a:r>
          </a:p>
          <a:p>
            <a:pPr marL="0" indent="0">
              <a:buNone/>
            </a:pPr>
            <a:r>
              <a:rPr lang="en-GB" dirty="0">
                <a:latin typeface="+mn-lt"/>
              </a:rPr>
              <a:t>We then  provide ongoing service for any complex queries from the trustees.</a:t>
            </a:r>
          </a:p>
          <a:p>
            <a:pPr marL="0" indent="0">
              <a:buNone/>
            </a:pPr>
            <a:r>
              <a:rPr lang="en-GB" dirty="0">
                <a:latin typeface="+mn-lt"/>
              </a:rPr>
              <a:t>Please note, we are </a:t>
            </a:r>
            <a:r>
              <a:rPr lang="en-GB" b="1" u="sng" dirty="0">
                <a:latin typeface="+mn-lt"/>
              </a:rPr>
              <a:t>not</a:t>
            </a:r>
            <a:r>
              <a:rPr lang="en-GB" dirty="0">
                <a:latin typeface="+mn-lt"/>
              </a:rPr>
              <a:t> able to give specific trust advice on matters such as trust structures, tax implications, legal matters, TRS registration/exemptions etc.   </a:t>
            </a:r>
          </a:p>
          <a:p>
            <a:pPr marL="0" indent="0">
              <a:buNone/>
            </a:pPr>
            <a:endParaRPr lang="en-GB" dirty="0">
              <a:latin typeface="+mn-lt"/>
            </a:endParaRPr>
          </a:p>
          <a:p>
            <a:pPr marL="0" indent="0">
              <a:buNone/>
            </a:pPr>
            <a:r>
              <a:rPr lang="en-GB" dirty="0">
                <a:latin typeface="+mn-lt"/>
              </a:rPr>
              <a:t>There are two ways you can contact us:</a:t>
            </a:r>
          </a:p>
          <a:p>
            <a:r>
              <a:rPr lang="en-GB" dirty="0">
                <a:latin typeface="+mn-lt"/>
              </a:rPr>
              <a:t>Trust Centre Main Contact Number - </a:t>
            </a:r>
            <a:r>
              <a:rPr lang="en-GB" b="1" dirty="0">
                <a:latin typeface="+mn-lt"/>
              </a:rPr>
              <a:t>0203 402 8093</a:t>
            </a:r>
            <a:r>
              <a:rPr lang="en-GB" dirty="0">
                <a:latin typeface="+mn-lt"/>
              </a:rPr>
              <a:t>.  This number is manned within office hours.</a:t>
            </a:r>
          </a:p>
          <a:p>
            <a:r>
              <a:rPr lang="en-GB" dirty="0">
                <a:latin typeface="+mn-lt"/>
              </a:rPr>
              <a:t>Inbox for completed applications (15 working days SLA) – </a:t>
            </a:r>
            <a:r>
              <a:rPr lang="en-GB" dirty="0">
                <a:latin typeface="+mn-lt"/>
                <a:hlinkClick r:id="rId2"/>
              </a:rPr>
              <a:t>trustaccountopening@metrobank.plc.uk</a:t>
            </a:r>
            <a:endParaRPr lang="en-GB" dirty="0">
              <a:latin typeface="+mn-lt"/>
            </a:endParaRPr>
          </a:p>
          <a:p>
            <a:r>
              <a:rPr lang="en-GB" dirty="0">
                <a:latin typeface="+mn-lt"/>
              </a:rPr>
              <a:t>Enquiries Inbox (2 working days SLA )– </a:t>
            </a:r>
            <a:r>
              <a:rPr lang="en-GB" dirty="0">
                <a:latin typeface="+mn-lt"/>
                <a:hlinkClick r:id="rId3"/>
              </a:rPr>
              <a:t>trust.enquiries@metrobank.plc.uk</a:t>
            </a:r>
            <a:r>
              <a:rPr lang="en-GB" dirty="0">
                <a:latin typeface="+mn-lt"/>
              </a:rPr>
              <a:t> </a:t>
            </a:r>
          </a:p>
          <a:p>
            <a:pPr marL="0" indent="0">
              <a:buNone/>
            </a:pPr>
            <a:endParaRPr lang="en-GB" dirty="0"/>
          </a:p>
          <a:p>
            <a:pPr marL="0" indent="0">
              <a:buNone/>
            </a:pPr>
            <a:endParaRPr lang="en-GB" dirty="0">
              <a:latin typeface="+mn-lt"/>
            </a:endParaRPr>
          </a:p>
          <a:p>
            <a:pPr marL="0" indent="0">
              <a:buNone/>
            </a:pPr>
            <a:endParaRPr lang="en-GB" dirty="0"/>
          </a:p>
        </p:txBody>
      </p:sp>
      <p:sp>
        <p:nvSpPr>
          <p:cNvPr id="9" name="Rectangle 8"/>
          <p:cNvSpPr/>
          <p:nvPr/>
        </p:nvSpPr>
        <p:spPr>
          <a:xfrm>
            <a:off x="1649534" y="1283793"/>
            <a:ext cx="8492387" cy="830997"/>
          </a:xfrm>
          <a:prstGeom prst="rect">
            <a:avLst/>
          </a:prstGeom>
        </p:spPr>
        <p:txBody>
          <a:bodyPr wrap="square">
            <a:spAutoFit/>
          </a:bodyPr>
          <a:lstStyle/>
          <a:p>
            <a:pPr marL="285752" indent="-285752" defTabSz="829519">
              <a:buFont typeface="Arial" panose="020B0604020202020204" pitchFamily="34" charset="0"/>
              <a:buChar char="•"/>
            </a:pPr>
            <a:endParaRPr lang="en-GB" sz="1200" dirty="0">
              <a:solidFill>
                <a:prstClr val="black"/>
              </a:solidFill>
              <a:latin typeface="Calibri"/>
            </a:endParaRPr>
          </a:p>
          <a:p>
            <a:pPr marL="285752" indent="-285752" defTabSz="829519">
              <a:buFont typeface="Arial" panose="020B0604020202020204" pitchFamily="34" charset="0"/>
              <a:buChar char="•"/>
            </a:pPr>
            <a:endParaRPr lang="en-GB" sz="1200" dirty="0">
              <a:solidFill>
                <a:prstClr val="black"/>
              </a:solidFill>
              <a:latin typeface="Calibri"/>
            </a:endParaRPr>
          </a:p>
          <a:p>
            <a:pPr marL="285752" indent="-285752" defTabSz="829519">
              <a:buFont typeface="Arial" panose="020B0604020202020204" pitchFamily="34" charset="0"/>
              <a:buChar char="•"/>
            </a:pPr>
            <a:endParaRPr lang="en-GB" sz="1200" dirty="0">
              <a:solidFill>
                <a:prstClr val="black"/>
              </a:solidFill>
              <a:latin typeface="Calibri"/>
            </a:endParaRPr>
          </a:p>
          <a:p>
            <a:pPr marL="285752" indent="-285752" defTabSz="829519">
              <a:buFont typeface="Arial" panose="020B0604020202020204" pitchFamily="34" charset="0"/>
              <a:buChar char="•"/>
            </a:pPr>
            <a:endParaRPr lang="en-GB" sz="1200" dirty="0">
              <a:solidFill>
                <a:prstClr val="black"/>
              </a:solidFill>
              <a:latin typeface="Calibri"/>
            </a:endParaRPr>
          </a:p>
        </p:txBody>
      </p:sp>
      <p:sp>
        <p:nvSpPr>
          <p:cNvPr id="12" name="Rectangle 1"/>
          <p:cNvSpPr>
            <a:spLocks noChangeArrowheads="1"/>
          </p:cNvSpPr>
          <p:nvPr/>
        </p:nvSpPr>
        <p:spPr bwMode="auto">
          <a:xfrm>
            <a:off x="3361874" y="3826016"/>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pPr defTabSz="829519"/>
            <a:endParaRPr lang="en-GB" sz="1633" dirty="0">
              <a:solidFill>
                <a:prstClr val="black"/>
              </a:solidFill>
              <a:latin typeface="Calibri"/>
            </a:endParaRPr>
          </a:p>
        </p:txBody>
      </p:sp>
      <p:sp>
        <p:nvSpPr>
          <p:cNvPr id="2" name="TextBox 1">
            <a:extLst>
              <a:ext uri="{FF2B5EF4-FFF2-40B4-BE49-F238E27FC236}">
                <a16:creationId xmlns:a16="http://schemas.microsoft.com/office/drawing/2014/main" id="{A0A08D9A-6BA9-4F67-9E8F-E368EB939F2B}"/>
              </a:ext>
            </a:extLst>
          </p:cNvPr>
          <p:cNvSpPr txBox="1"/>
          <p:nvPr/>
        </p:nvSpPr>
        <p:spPr>
          <a:xfrm>
            <a:off x="1649535" y="1490549"/>
            <a:ext cx="8892932" cy="4578961"/>
          </a:xfrm>
          <a:prstGeom prst="rect">
            <a:avLst/>
          </a:prstGeom>
        </p:spPr>
        <p:txBody>
          <a:bodyPr wrap="square" rtlCol="0">
            <a:noAutofit/>
          </a:bodyPr>
          <a:lstStyle/>
          <a:p>
            <a:pPr defTabSz="829519"/>
            <a:endParaRPr lang="en-GB" sz="1633" dirty="0">
              <a:solidFill>
                <a:prstClr val="black"/>
              </a:solidFill>
              <a:latin typeface="Calibri"/>
            </a:endParaRPr>
          </a:p>
          <a:p>
            <a:pPr defTabSz="829519"/>
            <a:endParaRPr lang="en-GB" sz="1633" dirty="0">
              <a:solidFill>
                <a:prstClr val="black"/>
              </a:solidFill>
              <a:latin typeface="Calibri"/>
            </a:endParaRPr>
          </a:p>
          <a:p>
            <a:pPr defTabSz="829519"/>
            <a:endParaRPr lang="en-GB" sz="1633" dirty="0">
              <a:solidFill>
                <a:prstClr val="black"/>
              </a:solidFill>
              <a:latin typeface="Calibri"/>
            </a:endParaRPr>
          </a:p>
          <a:p>
            <a:pPr defTabSz="829519"/>
            <a:endParaRPr lang="en-GB" sz="1633" dirty="0">
              <a:solidFill>
                <a:prstClr val="black"/>
              </a:solidFill>
              <a:latin typeface="Calibri"/>
            </a:endParaRPr>
          </a:p>
          <a:p>
            <a:pPr marL="829532" lvl="1" indent="-414772" defTabSz="829519">
              <a:buFont typeface="+mj-lt"/>
              <a:buAutoNum type="arabicPeriod"/>
            </a:pPr>
            <a:endParaRPr lang="en-GB" sz="1633" dirty="0">
              <a:solidFill>
                <a:prstClr val="black"/>
              </a:solidFill>
              <a:latin typeface="Calibri"/>
            </a:endParaRPr>
          </a:p>
          <a:p>
            <a:pPr marL="259232" indent="-259232" defTabSz="829519">
              <a:buFont typeface="Arial" panose="020B0604020202020204" pitchFamily="34" charset="0"/>
              <a:buChar char="•"/>
            </a:pPr>
            <a:endParaRPr lang="en-GB" sz="2903" dirty="0">
              <a:solidFill>
                <a:prstClr val="black"/>
              </a:solidFill>
              <a:latin typeface="Calibri"/>
            </a:endParaRPr>
          </a:p>
        </p:txBody>
      </p:sp>
      <p:sp>
        <p:nvSpPr>
          <p:cNvPr id="3" name="TextBox 2">
            <a:extLst>
              <a:ext uri="{FF2B5EF4-FFF2-40B4-BE49-F238E27FC236}">
                <a16:creationId xmlns:a16="http://schemas.microsoft.com/office/drawing/2014/main" id="{0D7C8623-1F71-4905-80B8-411FA4F1CE87}"/>
              </a:ext>
            </a:extLst>
          </p:cNvPr>
          <p:cNvSpPr txBox="1"/>
          <p:nvPr/>
        </p:nvSpPr>
        <p:spPr>
          <a:xfrm>
            <a:off x="4296810" y="2408306"/>
            <a:ext cx="1799190" cy="1020695"/>
          </a:xfrm>
          <a:prstGeom prst="rect">
            <a:avLst/>
          </a:prstGeom>
        </p:spPr>
        <p:txBody>
          <a:bodyPr wrap="square" rtlCol="0">
            <a:normAutofit/>
          </a:bodyPr>
          <a:lstStyle/>
          <a:p>
            <a:pPr defTabSz="829519"/>
            <a:endParaRPr lang="en-GB" sz="1633" dirty="0">
              <a:solidFill>
                <a:prstClr val="black"/>
              </a:solidFill>
              <a:latin typeface="Calibri"/>
            </a:endParaRPr>
          </a:p>
        </p:txBody>
      </p:sp>
    </p:spTree>
    <p:extLst>
      <p:ext uri="{BB962C8B-B14F-4D97-AF65-F5344CB8AC3E}">
        <p14:creationId xmlns:p14="http://schemas.microsoft.com/office/powerpoint/2010/main" val="1743139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ED4A1-1DC5-4078-A7CB-5E542B88CCD7}"/>
              </a:ext>
            </a:extLst>
          </p:cNvPr>
          <p:cNvSpPr>
            <a:spLocks noGrp="1"/>
          </p:cNvSpPr>
          <p:nvPr>
            <p:ph type="body" sz="quarter" idx="15"/>
          </p:nvPr>
        </p:nvSpPr>
        <p:spPr>
          <a:xfrm>
            <a:off x="1649534" y="506936"/>
            <a:ext cx="7255414" cy="472369"/>
          </a:xfrm>
        </p:spPr>
        <p:txBody>
          <a:bodyPr/>
          <a:lstStyle/>
          <a:p>
            <a:r>
              <a:rPr lang="en-GB" dirty="0"/>
              <a:t>Metro Bank Trustee Banking Proposition </a:t>
            </a:r>
          </a:p>
          <a:p>
            <a:endParaRPr lang="en-GB" dirty="0"/>
          </a:p>
        </p:txBody>
      </p:sp>
      <p:sp>
        <p:nvSpPr>
          <p:cNvPr id="4" name="Text Placeholder 3">
            <a:extLst>
              <a:ext uri="{FF2B5EF4-FFF2-40B4-BE49-F238E27FC236}">
                <a16:creationId xmlns:a16="http://schemas.microsoft.com/office/drawing/2014/main" id="{162EA554-441A-4078-B753-0D668A35861D}"/>
              </a:ext>
            </a:extLst>
          </p:cNvPr>
          <p:cNvSpPr>
            <a:spLocks noGrp="1"/>
          </p:cNvSpPr>
          <p:nvPr>
            <p:ph type="body" sz="quarter" idx="16"/>
          </p:nvPr>
        </p:nvSpPr>
        <p:spPr>
          <a:xfrm>
            <a:off x="1649534" y="1337948"/>
            <a:ext cx="8917416" cy="4722952"/>
          </a:xfrm>
        </p:spPr>
        <p:txBody>
          <a:bodyPr>
            <a:normAutofit fontScale="92500" lnSpcReduction="10000"/>
          </a:bodyPr>
          <a:lstStyle/>
          <a:p>
            <a:r>
              <a:rPr lang="en-GB" dirty="0">
                <a:latin typeface="+mn-lt"/>
              </a:rPr>
              <a:t>Metro Bank can provide a streamlined </a:t>
            </a:r>
            <a:r>
              <a:rPr lang="en-GB" b="1" u="sng" dirty="0">
                <a:latin typeface="+mn-lt"/>
              </a:rPr>
              <a:t>trust account</a:t>
            </a:r>
            <a:r>
              <a:rPr lang="en-GB" dirty="0">
                <a:latin typeface="+mn-lt"/>
              </a:rPr>
              <a:t> proposition to customers focused on convenience, immediacy of account opening and ongoing service.</a:t>
            </a:r>
          </a:p>
          <a:p>
            <a:r>
              <a:rPr lang="en-GB" dirty="0">
                <a:latin typeface="+mn-lt"/>
              </a:rPr>
              <a:t>We accept applications completed in store and from professional advisors such as solicitors or IFAs</a:t>
            </a:r>
          </a:p>
          <a:p>
            <a:endParaRPr lang="en-GB" b="1" dirty="0">
              <a:latin typeface="+mn-lt"/>
            </a:endParaRPr>
          </a:p>
          <a:p>
            <a:r>
              <a:rPr lang="en-GB" b="1" dirty="0">
                <a:latin typeface="+mn-lt"/>
              </a:rPr>
              <a:t>The cornerstones of our proposition are:</a:t>
            </a:r>
          </a:p>
          <a:p>
            <a:pPr marL="259232" indent="-259232">
              <a:buFont typeface="Arial" panose="020B0604020202020204" pitchFamily="34" charset="0"/>
              <a:buChar char="•"/>
            </a:pPr>
            <a:r>
              <a:rPr lang="en-GB" sz="1361" dirty="0">
                <a:latin typeface="+mn-lt"/>
              </a:rPr>
              <a:t>A fully operational transaction account in the name of the trust – cheque book facility but </a:t>
            </a:r>
            <a:r>
              <a:rPr lang="en-GB" sz="1361" u="sng" dirty="0">
                <a:latin typeface="+mn-lt"/>
              </a:rPr>
              <a:t>no debit card</a:t>
            </a:r>
          </a:p>
          <a:p>
            <a:pPr marL="259232" indent="-259232">
              <a:buFont typeface="Arial" panose="020B0604020202020204" pitchFamily="34" charset="0"/>
              <a:buChar char="•"/>
            </a:pPr>
            <a:r>
              <a:rPr lang="en-GB" sz="1361" dirty="0">
                <a:latin typeface="+mn-lt"/>
              </a:rPr>
              <a:t>Online banking which can be tailored to the needs of the trustees. Standard (Free of charge) and Dual Sign Online Banking </a:t>
            </a:r>
          </a:p>
          <a:p>
            <a:pPr marL="259232" indent="-259232">
              <a:buFont typeface="Arial" panose="020B0604020202020204" pitchFamily="34" charset="0"/>
              <a:buChar char="•"/>
            </a:pPr>
            <a:r>
              <a:rPr lang="en-GB" sz="1361" dirty="0">
                <a:latin typeface="+mn-lt"/>
              </a:rPr>
              <a:t>(additional £5 per month) available. </a:t>
            </a:r>
          </a:p>
          <a:p>
            <a:pPr marL="259232" indent="-259232">
              <a:buFont typeface="Arial" panose="020B0604020202020204" pitchFamily="34" charset="0"/>
              <a:buChar char="•"/>
            </a:pPr>
            <a:r>
              <a:rPr lang="en-GB" sz="1361" dirty="0">
                <a:latin typeface="+mn-lt"/>
              </a:rPr>
              <a:t>A dedicated trust account opening team able to provide an active trust account within </a:t>
            </a:r>
            <a:r>
              <a:rPr lang="en-GB" sz="1361" b="1" dirty="0">
                <a:latin typeface="+mn-lt"/>
              </a:rPr>
              <a:t>15 working days</a:t>
            </a:r>
          </a:p>
          <a:p>
            <a:pPr marL="259232" indent="-259232">
              <a:buFont typeface="Arial" panose="020B0604020202020204" pitchFamily="34" charset="0"/>
              <a:buChar char="•"/>
            </a:pPr>
            <a:r>
              <a:rPr lang="en-GB" sz="1361" dirty="0">
                <a:latin typeface="+mn-lt"/>
              </a:rPr>
              <a:t>An email inbox accepting completed trust applications direct from advisory firms.</a:t>
            </a:r>
          </a:p>
          <a:p>
            <a:pPr marL="259232" indent="-259232">
              <a:buFont typeface="Arial" panose="020B0604020202020204" pitchFamily="34" charset="0"/>
              <a:buChar char="•"/>
            </a:pPr>
            <a:r>
              <a:rPr lang="en-GB" sz="1361" dirty="0">
                <a:latin typeface="+mn-lt"/>
              </a:rPr>
              <a:t>Ongoing relationship management of trustees provided Trust Centre</a:t>
            </a:r>
          </a:p>
          <a:p>
            <a:pPr marL="259232" indent="-259232">
              <a:buFont typeface="Arial" panose="020B0604020202020204" pitchFamily="34" charset="0"/>
              <a:buChar char="•"/>
            </a:pPr>
            <a:r>
              <a:rPr lang="en-GB" sz="1361" dirty="0">
                <a:latin typeface="+mn-lt"/>
              </a:rPr>
              <a:t>A hotline professional advisors or trustees to call/email should they have any queries</a:t>
            </a:r>
          </a:p>
          <a:p>
            <a:pPr lvl="0"/>
            <a:endParaRPr lang="en-GB" sz="1361" b="1" dirty="0">
              <a:latin typeface="+mn-lt"/>
            </a:endParaRPr>
          </a:p>
          <a:p>
            <a:pPr lvl="0"/>
            <a:r>
              <a:rPr lang="en-GB" sz="1361" b="1" dirty="0">
                <a:latin typeface="+mn-lt"/>
              </a:rPr>
              <a:t>Fee Structure:</a:t>
            </a:r>
          </a:p>
          <a:p>
            <a:pPr marL="259232" indent="-259232">
              <a:buFont typeface="Arial" panose="020B0604020202020204" pitchFamily="34" charset="0"/>
              <a:buChar char="•"/>
            </a:pPr>
            <a:r>
              <a:rPr lang="en-GB" sz="1361" dirty="0">
                <a:latin typeface="+mn-lt"/>
              </a:rPr>
              <a:t>We charge an account opening fee of £150 per trust account.  This will be debited automatically from the trust account once initial funds have been received.</a:t>
            </a:r>
          </a:p>
          <a:p>
            <a:pPr marL="259232" indent="-259232">
              <a:buFont typeface="Arial" panose="020B0604020202020204" pitchFamily="34" charset="0"/>
              <a:buChar char="•"/>
            </a:pPr>
            <a:r>
              <a:rPr lang="en-GB" sz="1361" dirty="0">
                <a:latin typeface="+mn-lt"/>
              </a:rPr>
              <a:t>If the account holds less than £25k then it will also be subject to a monthly £5 account maintenance fee</a:t>
            </a:r>
          </a:p>
          <a:p>
            <a:pPr marL="259232" indent="-259232">
              <a:buFont typeface="Arial" panose="020B0604020202020204" pitchFamily="34" charset="0"/>
              <a:buChar char="•"/>
            </a:pPr>
            <a:endParaRPr lang="en-GB" sz="1361" dirty="0">
              <a:latin typeface="+mn-lt"/>
            </a:endParaRPr>
          </a:p>
          <a:p>
            <a:endParaRPr lang="en-GB" dirty="0"/>
          </a:p>
        </p:txBody>
      </p:sp>
    </p:spTree>
    <p:extLst>
      <p:ext uri="{BB962C8B-B14F-4D97-AF65-F5344CB8AC3E}">
        <p14:creationId xmlns:p14="http://schemas.microsoft.com/office/powerpoint/2010/main" val="2036426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1649534" y="506936"/>
            <a:ext cx="7982372" cy="472369"/>
          </a:xfrm>
        </p:spPr>
        <p:txBody>
          <a:bodyPr/>
          <a:lstStyle/>
          <a:p>
            <a:r>
              <a:rPr lang="en-GB" dirty="0"/>
              <a:t>How do we Operate the Trust Centre?</a:t>
            </a:r>
          </a:p>
        </p:txBody>
      </p:sp>
      <p:sp>
        <p:nvSpPr>
          <p:cNvPr id="12" name="Rectangle 1"/>
          <p:cNvSpPr>
            <a:spLocks noChangeArrowheads="1"/>
          </p:cNvSpPr>
          <p:nvPr/>
        </p:nvSpPr>
        <p:spPr bwMode="auto">
          <a:xfrm>
            <a:off x="3412326" y="3816266"/>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pPr defTabSz="829519"/>
            <a:endParaRPr lang="en-GB" sz="1633" dirty="0">
              <a:solidFill>
                <a:prstClr val="black"/>
              </a:solidFill>
              <a:latin typeface="Calibri"/>
            </a:endParaRPr>
          </a:p>
        </p:txBody>
      </p:sp>
      <p:sp>
        <p:nvSpPr>
          <p:cNvPr id="2" name="TextBox 1">
            <a:extLst>
              <a:ext uri="{FF2B5EF4-FFF2-40B4-BE49-F238E27FC236}">
                <a16:creationId xmlns:a16="http://schemas.microsoft.com/office/drawing/2014/main" id="{A0A08D9A-6BA9-4F67-9E8F-E368EB939F2B}"/>
              </a:ext>
            </a:extLst>
          </p:cNvPr>
          <p:cNvSpPr txBox="1"/>
          <p:nvPr/>
        </p:nvSpPr>
        <p:spPr>
          <a:xfrm>
            <a:off x="1649535" y="1445471"/>
            <a:ext cx="8892932" cy="4578961"/>
          </a:xfrm>
          <a:prstGeom prst="rect">
            <a:avLst/>
          </a:prstGeom>
        </p:spPr>
        <p:txBody>
          <a:bodyPr wrap="square" rtlCol="0">
            <a:noAutofit/>
          </a:bodyPr>
          <a:lstStyle/>
          <a:p>
            <a:pPr defTabSz="829519"/>
            <a:endParaRPr lang="en-GB" sz="1633" dirty="0">
              <a:solidFill>
                <a:prstClr val="black"/>
              </a:solidFill>
              <a:latin typeface="Calibri"/>
            </a:endParaRPr>
          </a:p>
          <a:p>
            <a:pPr defTabSz="829519"/>
            <a:endParaRPr lang="en-GB" sz="1633" dirty="0">
              <a:solidFill>
                <a:prstClr val="black"/>
              </a:solidFill>
              <a:latin typeface="Calibri"/>
            </a:endParaRPr>
          </a:p>
          <a:p>
            <a:pPr marL="829532" lvl="1" indent="-414772" defTabSz="829519">
              <a:buFont typeface="+mj-lt"/>
              <a:buAutoNum type="arabicPeriod"/>
            </a:pPr>
            <a:endParaRPr lang="en-GB" sz="1633" dirty="0">
              <a:solidFill>
                <a:prstClr val="black"/>
              </a:solidFill>
              <a:latin typeface="Calibri"/>
            </a:endParaRPr>
          </a:p>
          <a:p>
            <a:pPr marL="259232" indent="-259232" defTabSz="829519">
              <a:buFont typeface="Arial" panose="020B0604020202020204" pitchFamily="34" charset="0"/>
              <a:buChar char="•"/>
            </a:pPr>
            <a:endParaRPr lang="en-GB" sz="2903" dirty="0">
              <a:solidFill>
                <a:prstClr val="black"/>
              </a:solidFill>
              <a:latin typeface="Calibri"/>
            </a:endParaRPr>
          </a:p>
        </p:txBody>
      </p:sp>
      <p:pic>
        <p:nvPicPr>
          <p:cNvPr id="7" name="Picture 6">
            <a:extLst>
              <a:ext uri="{FF2B5EF4-FFF2-40B4-BE49-F238E27FC236}">
                <a16:creationId xmlns:a16="http://schemas.microsoft.com/office/drawing/2014/main" id="{3E7C2C90-3E6C-4751-A3F5-1C9C0B6A2F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3199" y="4810914"/>
            <a:ext cx="917956" cy="849417"/>
          </a:xfrm>
          <a:prstGeom prst="rect">
            <a:avLst/>
          </a:prstGeom>
        </p:spPr>
      </p:pic>
      <p:pic>
        <p:nvPicPr>
          <p:cNvPr id="8" name="Picture 7">
            <a:extLst>
              <a:ext uri="{FF2B5EF4-FFF2-40B4-BE49-F238E27FC236}">
                <a16:creationId xmlns:a16="http://schemas.microsoft.com/office/drawing/2014/main" id="{65C486FB-ACB4-448E-8E93-0AB0B668292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45834" y="4144097"/>
            <a:ext cx="550167" cy="583755"/>
          </a:xfrm>
          <a:prstGeom prst="rect">
            <a:avLst/>
          </a:prstGeom>
        </p:spPr>
      </p:pic>
      <p:pic>
        <p:nvPicPr>
          <p:cNvPr id="11" name="Picture 10">
            <a:extLst>
              <a:ext uri="{FF2B5EF4-FFF2-40B4-BE49-F238E27FC236}">
                <a16:creationId xmlns:a16="http://schemas.microsoft.com/office/drawing/2014/main" id="{9CB9B8DD-F6EE-48F8-AC4A-01631662B4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81151">
            <a:off x="5561272" y="2243051"/>
            <a:ext cx="541477" cy="518436"/>
          </a:xfrm>
          <a:prstGeom prst="rect">
            <a:avLst/>
          </a:prstGeom>
        </p:spPr>
      </p:pic>
      <p:pic>
        <p:nvPicPr>
          <p:cNvPr id="13" name="Picture 12">
            <a:extLst>
              <a:ext uri="{FF2B5EF4-FFF2-40B4-BE49-F238E27FC236}">
                <a16:creationId xmlns:a16="http://schemas.microsoft.com/office/drawing/2014/main" id="{F9704F24-2D64-4A2E-966A-D2E4357D1E1C}"/>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892807" y="2742342"/>
            <a:ext cx="2098535" cy="1550342"/>
          </a:xfrm>
          <a:prstGeom prst="rect">
            <a:avLst/>
          </a:prstGeom>
        </p:spPr>
      </p:pic>
      <p:pic>
        <p:nvPicPr>
          <p:cNvPr id="18" name="Picture 17">
            <a:extLst>
              <a:ext uri="{FF2B5EF4-FFF2-40B4-BE49-F238E27FC236}">
                <a16:creationId xmlns:a16="http://schemas.microsoft.com/office/drawing/2014/main" id="{0B1F5036-F84B-43AF-A95D-679AA9A2C505}"/>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489966" y="1973758"/>
            <a:ext cx="1141231" cy="912984"/>
          </a:xfrm>
          <a:prstGeom prst="rect">
            <a:avLst/>
          </a:prstGeom>
        </p:spPr>
      </p:pic>
      <p:pic>
        <p:nvPicPr>
          <p:cNvPr id="5" name="Picture 4"/>
          <p:cNvPicPr>
            <a:picLocks noChangeAspect="1"/>
          </p:cNvPicPr>
          <p:nvPr/>
        </p:nvPicPr>
        <p:blipFill rotWithShape="1">
          <a:blip r:embed="rId10"/>
          <a:srcRect l="18780" t="57563" r="72756" b="29528"/>
          <a:stretch/>
        </p:blipFill>
        <p:spPr>
          <a:xfrm>
            <a:off x="2448505" y="4903278"/>
            <a:ext cx="923511" cy="849417"/>
          </a:xfrm>
          <a:prstGeom prst="rect">
            <a:avLst/>
          </a:prstGeom>
        </p:spPr>
      </p:pic>
      <p:pic>
        <p:nvPicPr>
          <p:cNvPr id="21" name="Picture 20"/>
          <p:cNvPicPr>
            <a:picLocks noChangeAspect="1"/>
          </p:cNvPicPr>
          <p:nvPr/>
        </p:nvPicPr>
        <p:blipFill rotWithShape="1">
          <a:blip r:embed="rId10"/>
          <a:srcRect l="18780" t="42841" r="72756" b="43777"/>
          <a:stretch/>
        </p:blipFill>
        <p:spPr>
          <a:xfrm>
            <a:off x="5447696" y="3000623"/>
            <a:ext cx="820975" cy="782756"/>
          </a:xfrm>
          <a:prstGeom prst="rect">
            <a:avLst/>
          </a:prstGeom>
        </p:spPr>
      </p:pic>
      <p:sp>
        <p:nvSpPr>
          <p:cNvPr id="22" name="Right Arrow 21"/>
          <p:cNvSpPr/>
          <p:nvPr/>
        </p:nvSpPr>
        <p:spPr>
          <a:xfrm>
            <a:off x="3412326" y="2899843"/>
            <a:ext cx="407756" cy="107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19"/>
            <a:endParaRPr lang="en-GB" sz="1633" dirty="0">
              <a:solidFill>
                <a:prstClr val="white"/>
              </a:solidFill>
              <a:latin typeface="Calibri"/>
            </a:endParaRPr>
          </a:p>
        </p:txBody>
      </p:sp>
      <p:sp>
        <p:nvSpPr>
          <p:cNvPr id="23" name="Right Arrow 22"/>
          <p:cNvSpPr/>
          <p:nvPr/>
        </p:nvSpPr>
        <p:spPr>
          <a:xfrm>
            <a:off x="6428236" y="3423855"/>
            <a:ext cx="407756" cy="107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19"/>
            <a:endParaRPr lang="en-GB" sz="1633" dirty="0">
              <a:solidFill>
                <a:prstClr val="white"/>
              </a:solidFill>
              <a:latin typeface="Calibri"/>
            </a:endParaRPr>
          </a:p>
        </p:txBody>
      </p:sp>
      <p:sp>
        <p:nvSpPr>
          <p:cNvPr id="25" name="Right Arrow 24"/>
          <p:cNvSpPr/>
          <p:nvPr/>
        </p:nvSpPr>
        <p:spPr>
          <a:xfrm rot="19725128">
            <a:off x="4990126" y="4419946"/>
            <a:ext cx="407756" cy="107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19"/>
            <a:endParaRPr lang="en-GB" sz="1633" dirty="0">
              <a:solidFill>
                <a:prstClr val="white"/>
              </a:solidFill>
              <a:latin typeface="Calibri"/>
            </a:endParaRPr>
          </a:p>
        </p:txBody>
      </p:sp>
      <p:sp>
        <p:nvSpPr>
          <p:cNvPr id="31" name="TextBox 30"/>
          <p:cNvSpPr txBox="1"/>
          <p:nvPr/>
        </p:nvSpPr>
        <p:spPr>
          <a:xfrm>
            <a:off x="5490239" y="1727904"/>
            <a:ext cx="860643" cy="215243"/>
          </a:xfrm>
          <a:prstGeom prst="rect">
            <a:avLst/>
          </a:prstGeom>
        </p:spPr>
        <p:txBody>
          <a:bodyPr wrap="square" rtlCol="0">
            <a:noAutofit/>
          </a:bodyPr>
          <a:lstStyle/>
          <a:p>
            <a:pPr defTabSz="829519"/>
            <a:r>
              <a:rPr lang="en-GB" sz="816" dirty="0">
                <a:solidFill>
                  <a:prstClr val="black"/>
                </a:solidFill>
                <a:latin typeface="Calibri"/>
              </a:rPr>
              <a:t>Completed</a:t>
            </a:r>
          </a:p>
          <a:p>
            <a:pPr defTabSz="829519"/>
            <a:r>
              <a:rPr lang="en-GB" sz="816" dirty="0">
                <a:solidFill>
                  <a:prstClr val="black"/>
                </a:solidFill>
                <a:latin typeface="Calibri"/>
              </a:rPr>
              <a:t>Application Form</a:t>
            </a:r>
          </a:p>
        </p:txBody>
      </p:sp>
      <p:sp>
        <p:nvSpPr>
          <p:cNvPr id="32" name="TextBox 31"/>
          <p:cNvSpPr txBox="1"/>
          <p:nvPr/>
        </p:nvSpPr>
        <p:spPr>
          <a:xfrm>
            <a:off x="5510776" y="2817346"/>
            <a:ext cx="860643" cy="215243"/>
          </a:xfrm>
          <a:prstGeom prst="rect">
            <a:avLst/>
          </a:prstGeom>
        </p:spPr>
        <p:txBody>
          <a:bodyPr wrap="square" rtlCol="0">
            <a:noAutofit/>
          </a:bodyPr>
          <a:lstStyle/>
          <a:p>
            <a:pPr defTabSz="829519"/>
            <a:r>
              <a:rPr lang="en-GB" sz="816" dirty="0">
                <a:solidFill>
                  <a:prstClr val="black"/>
                </a:solidFill>
                <a:latin typeface="Calibri"/>
              </a:rPr>
              <a:t>ID Trustees</a:t>
            </a:r>
          </a:p>
          <a:p>
            <a:pPr defTabSz="829519"/>
            <a:endParaRPr lang="en-GB" sz="816" dirty="0">
              <a:solidFill>
                <a:prstClr val="black"/>
              </a:solidFill>
              <a:latin typeface="Calibri"/>
            </a:endParaRPr>
          </a:p>
        </p:txBody>
      </p:sp>
      <p:sp>
        <p:nvSpPr>
          <p:cNvPr id="33" name="TextBox 32"/>
          <p:cNvSpPr txBox="1"/>
          <p:nvPr/>
        </p:nvSpPr>
        <p:spPr>
          <a:xfrm>
            <a:off x="5447695" y="3782528"/>
            <a:ext cx="860643" cy="215243"/>
          </a:xfrm>
          <a:prstGeom prst="rect">
            <a:avLst/>
          </a:prstGeom>
        </p:spPr>
        <p:txBody>
          <a:bodyPr wrap="square" rtlCol="0">
            <a:noAutofit/>
          </a:bodyPr>
          <a:lstStyle/>
          <a:p>
            <a:pPr defTabSz="829519"/>
            <a:r>
              <a:rPr lang="en-GB" sz="816" dirty="0">
                <a:solidFill>
                  <a:prstClr val="black"/>
                </a:solidFill>
                <a:latin typeface="Calibri"/>
              </a:rPr>
              <a:t>Certified Trust deed</a:t>
            </a:r>
          </a:p>
        </p:txBody>
      </p:sp>
      <p:sp>
        <p:nvSpPr>
          <p:cNvPr id="34" name="TextBox 33"/>
          <p:cNvSpPr txBox="1"/>
          <p:nvPr/>
        </p:nvSpPr>
        <p:spPr>
          <a:xfrm>
            <a:off x="3990613" y="4470209"/>
            <a:ext cx="860643" cy="215243"/>
          </a:xfrm>
          <a:prstGeom prst="rect">
            <a:avLst/>
          </a:prstGeom>
        </p:spPr>
        <p:txBody>
          <a:bodyPr wrap="square" rtlCol="0">
            <a:noAutofit/>
          </a:bodyPr>
          <a:lstStyle/>
          <a:p>
            <a:pPr defTabSz="829519"/>
            <a:r>
              <a:rPr lang="en-GB" sz="816" dirty="0">
                <a:solidFill>
                  <a:prstClr val="black"/>
                </a:solidFill>
                <a:latin typeface="Calibri"/>
              </a:rPr>
              <a:t>Sit with Bank colleague</a:t>
            </a:r>
          </a:p>
        </p:txBody>
      </p:sp>
      <p:sp>
        <p:nvSpPr>
          <p:cNvPr id="35" name="TextBox 34"/>
          <p:cNvSpPr txBox="1"/>
          <p:nvPr/>
        </p:nvSpPr>
        <p:spPr>
          <a:xfrm>
            <a:off x="2453452" y="4595671"/>
            <a:ext cx="921088" cy="215243"/>
          </a:xfrm>
          <a:prstGeom prst="rect">
            <a:avLst/>
          </a:prstGeom>
        </p:spPr>
        <p:txBody>
          <a:bodyPr wrap="square" rtlCol="0">
            <a:noAutofit/>
          </a:bodyPr>
          <a:lstStyle/>
          <a:p>
            <a:pPr defTabSz="829519"/>
            <a:r>
              <a:rPr lang="en-GB" sz="816" dirty="0">
                <a:solidFill>
                  <a:prstClr val="black"/>
                </a:solidFill>
                <a:latin typeface="Calibri"/>
              </a:rPr>
              <a:t>Customer can attend any Store</a:t>
            </a:r>
          </a:p>
        </p:txBody>
      </p:sp>
      <p:sp>
        <p:nvSpPr>
          <p:cNvPr id="36" name="TextBox 35"/>
          <p:cNvSpPr txBox="1"/>
          <p:nvPr/>
        </p:nvSpPr>
        <p:spPr>
          <a:xfrm>
            <a:off x="7437377" y="2398848"/>
            <a:ext cx="1447703" cy="196610"/>
          </a:xfrm>
          <a:prstGeom prst="rect">
            <a:avLst/>
          </a:prstGeom>
        </p:spPr>
        <p:txBody>
          <a:bodyPr wrap="square" rtlCol="0">
            <a:noAutofit/>
          </a:bodyPr>
          <a:lstStyle/>
          <a:p>
            <a:pPr defTabSz="829519"/>
            <a:r>
              <a:rPr lang="en-GB" sz="1089" b="1" dirty="0">
                <a:solidFill>
                  <a:prstClr val="black"/>
                </a:solidFill>
                <a:latin typeface="Calibri"/>
              </a:rPr>
              <a:t>TRUST CENTRE</a:t>
            </a:r>
          </a:p>
        </p:txBody>
      </p:sp>
      <p:sp>
        <p:nvSpPr>
          <p:cNvPr id="37" name="TextBox 36"/>
          <p:cNvSpPr txBox="1"/>
          <p:nvPr/>
        </p:nvSpPr>
        <p:spPr>
          <a:xfrm>
            <a:off x="9509055" y="3983790"/>
            <a:ext cx="1172192" cy="414764"/>
          </a:xfrm>
          <a:prstGeom prst="rect">
            <a:avLst/>
          </a:prstGeom>
        </p:spPr>
        <p:txBody>
          <a:bodyPr wrap="square" rtlCol="0">
            <a:noAutofit/>
          </a:bodyPr>
          <a:lstStyle/>
          <a:p>
            <a:pPr defTabSz="829519"/>
            <a:r>
              <a:rPr lang="en-GB" sz="816" dirty="0">
                <a:solidFill>
                  <a:prstClr val="black"/>
                </a:solidFill>
                <a:latin typeface="Calibri"/>
              </a:rPr>
              <a:t>Trust Centre will handle </a:t>
            </a:r>
            <a:r>
              <a:rPr lang="en-GB" sz="816" b="1" dirty="0">
                <a:solidFill>
                  <a:prstClr val="black"/>
                </a:solidFill>
                <a:latin typeface="Calibri"/>
              </a:rPr>
              <a:t>all</a:t>
            </a:r>
            <a:r>
              <a:rPr lang="en-GB" sz="816" dirty="0">
                <a:solidFill>
                  <a:prstClr val="black"/>
                </a:solidFill>
                <a:latin typeface="Calibri"/>
              </a:rPr>
              <a:t> customer and  introducer relations</a:t>
            </a:r>
          </a:p>
        </p:txBody>
      </p:sp>
      <p:pic>
        <p:nvPicPr>
          <p:cNvPr id="41" name="Picture 40">
            <a:extLst>
              <a:ext uri="{FF2B5EF4-FFF2-40B4-BE49-F238E27FC236}">
                <a16:creationId xmlns:a16="http://schemas.microsoft.com/office/drawing/2014/main" id="{6172ED03-E368-4DC1-B541-73959BC1F4DF}"/>
              </a:ext>
            </a:extLst>
          </p:cNvPr>
          <p:cNvPicPr>
            <a:picLocks noChangeAspect="1"/>
          </p:cNvPicPr>
          <p:nvPr/>
        </p:nvPicPr>
        <p:blipFill rotWithShape="1">
          <a:blip r:embed="rId11"/>
          <a:srcRect l="31000" t="44618" r="60701" b="44618"/>
          <a:stretch/>
        </p:blipFill>
        <p:spPr>
          <a:xfrm>
            <a:off x="3952552" y="2559113"/>
            <a:ext cx="944360" cy="918616"/>
          </a:xfrm>
          <a:prstGeom prst="rect">
            <a:avLst/>
          </a:prstGeom>
        </p:spPr>
      </p:pic>
      <p:sp>
        <p:nvSpPr>
          <p:cNvPr id="42" name="TextBox 41">
            <a:extLst>
              <a:ext uri="{FF2B5EF4-FFF2-40B4-BE49-F238E27FC236}">
                <a16:creationId xmlns:a16="http://schemas.microsoft.com/office/drawing/2014/main" id="{418FC87E-932C-4929-92E1-8332ED68822E}"/>
              </a:ext>
            </a:extLst>
          </p:cNvPr>
          <p:cNvSpPr txBox="1"/>
          <p:nvPr/>
        </p:nvSpPr>
        <p:spPr>
          <a:xfrm>
            <a:off x="4078294" y="2141621"/>
            <a:ext cx="860643" cy="215243"/>
          </a:xfrm>
          <a:prstGeom prst="rect">
            <a:avLst/>
          </a:prstGeom>
        </p:spPr>
        <p:txBody>
          <a:bodyPr wrap="square" rtlCol="0">
            <a:noAutofit/>
          </a:bodyPr>
          <a:lstStyle/>
          <a:p>
            <a:pPr defTabSz="829519"/>
            <a:r>
              <a:rPr lang="en-GB" sz="816" dirty="0">
                <a:solidFill>
                  <a:prstClr val="black"/>
                </a:solidFill>
                <a:latin typeface="Calibri"/>
              </a:rPr>
              <a:t>Client and advisor jointly complete documents  </a:t>
            </a:r>
          </a:p>
        </p:txBody>
      </p:sp>
      <p:sp>
        <p:nvSpPr>
          <p:cNvPr id="43" name="Right Arrow 25">
            <a:extLst>
              <a:ext uri="{FF2B5EF4-FFF2-40B4-BE49-F238E27FC236}">
                <a16:creationId xmlns:a16="http://schemas.microsoft.com/office/drawing/2014/main" id="{CEDEF7AA-311D-4609-A3C7-BE98B3E6BACC}"/>
              </a:ext>
            </a:extLst>
          </p:cNvPr>
          <p:cNvSpPr/>
          <p:nvPr/>
        </p:nvSpPr>
        <p:spPr>
          <a:xfrm rot="1777529">
            <a:off x="4912616" y="3171290"/>
            <a:ext cx="407756" cy="107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19"/>
            <a:endParaRPr lang="en-GB" sz="1633" dirty="0">
              <a:solidFill>
                <a:prstClr val="white"/>
              </a:solidFill>
              <a:latin typeface="Calibri"/>
            </a:endParaRPr>
          </a:p>
        </p:txBody>
      </p:sp>
      <p:sp>
        <p:nvSpPr>
          <p:cNvPr id="44" name="Right Arrow 21">
            <a:extLst>
              <a:ext uri="{FF2B5EF4-FFF2-40B4-BE49-F238E27FC236}">
                <a16:creationId xmlns:a16="http://schemas.microsoft.com/office/drawing/2014/main" id="{ACCA1818-98B0-4A95-9435-7BFF23FC773C}"/>
              </a:ext>
            </a:extLst>
          </p:cNvPr>
          <p:cNvSpPr/>
          <p:nvPr/>
        </p:nvSpPr>
        <p:spPr>
          <a:xfrm>
            <a:off x="3411361" y="5140889"/>
            <a:ext cx="407756" cy="107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19"/>
            <a:endParaRPr lang="en-GB" sz="1633" dirty="0">
              <a:solidFill>
                <a:prstClr val="white"/>
              </a:solidFill>
              <a:latin typeface="Calibri"/>
            </a:endParaRPr>
          </a:p>
        </p:txBody>
      </p:sp>
      <p:pic>
        <p:nvPicPr>
          <p:cNvPr id="20" name="Picture 19" descr="A close up of a sign&#10;&#10;Description generated with high confidence">
            <a:extLst>
              <a:ext uri="{FF2B5EF4-FFF2-40B4-BE49-F238E27FC236}">
                <a16:creationId xmlns:a16="http://schemas.microsoft.com/office/drawing/2014/main" id="{47EEEF3A-55D1-420A-BC08-44B4CE051BEA}"/>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2437569" y="2424794"/>
            <a:ext cx="817279" cy="817279"/>
          </a:xfrm>
          <a:prstGeom prst="rect">
            <a:avLst/>
          </a:prstGeom>
        </p:spPr>
      </p:pic>
      <p:sp>
        <p:nvSpPr>
          <p:cNvPr id="45" name="TextBox 44">
            <a:extLst>
              <a:ext uri="{FF2B5EF4-FFF2-40B4-BE49-F238E27FC236}">
                <a16:creationId xmlns:a16="http://schemas.microsoft.com/office/drawing/2014/main" id="{064BC546-0BA1-47F6-A913-089134323AF2}"/>
              </a:ext>
            </a:extLst>
          </p:cNvPr>
          <p:cNvSpPr txBox="1"/>
          <p:nvPr/>
        </p:nvSpPr>
        <p:spPr>
          <a:xfrm>
            <a:off x="2472813" y="2040328"/>
            <a:ext cx="1137387" cy="396194"/>
          </a:xfrm>
          <a:prstGeom prst="rect">
            <a:avLst/>
          </a:prstGeom>
        </p:spPr>
        <p:txBody>
          <a:bodyPr wrap="square" rtlCol="0">
            <a:noAutofit/>
          </a:bodyPr>
          <a:lstStyle/>
          <a:p>
            <a:pPr defTabSz="829519"/>
            <a:r>
              <a:rPr lang="en-GB" sz="816" dirty="0">
                <a:solidFill>
                  <a:prstClr val="black"/>
                </a:solidFill>
                <a:latin typeface="Calibri"/>
              </a:rPr>
              <a:t>Advisor meets with client</a:t>
            </a:r>
          </a:p>
        </p:txBody>
      </p:sp>
      <p:sp>
        <p:nvSpPr>
          <p:cNvPr id="3" name="Rectangle: Rounded Corners 2">
            <a:extLst>
              <a:ext uri="{FF2B5EF4-FFF2-40B4-BE49-F238E27FC236}">
                <a16:creationId xmlns:a16="http://schemas.microsoft.com/office/drawing/2014/main" id="{B1C0380C-5F9D-49A9-A9AA-8CCD6A37C278}"/>
              </a:ext>
            </a:extLst>
          </p:cNvPr>
          <p:cNvSpPr/>
          <p:nvPr/>
        </p:nvSpPr>
        <p:spPr>
          <a:xfrm>
            <a:off x="5442276" y="1495903"/>
            <a:ext cx="932818" cy="4671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19"/>
            <a:endParaRPr lang="en-GB" sz="1633" dirty="0">
              <a:solidFill>
                <a:prstClr val="white"/>
              </a:solidFill>
              <a:latin typeface="Calibri"/>
            </a:endParaRPr>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62215" y="4429700"/>
            <a:ext cx="1060573" cy="1060573"/>
          </a:xfrm>
          <a:prstGeom prst="rect">
            <a:avLst/>
          </a:prstGeom>
        </p:spPr>
      </p:pic>
      <p:sp>
        <p:nvSpPr>
          <p:cNvPr id="47" name="Right Arrow 46"/>
          <p:cNvSpPr/>
          <p:nvPr/>
        </p:nvSpPr>
        <p:spPr>
          <a:xfrm rot="19725128">
            <a:off x="9022514" y="2763471"/>
            <a:ext cx="407756" cy="107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19"/>
            <a:endParaRPr lang="en-GB" sz="1633" dirty="0">
              <a:solidFill>
                <a:prstClr val="white"/>
              </a:solidFill>
              <a:latin typeface="Calibri"/>
            </a:endParaRPr>
          </a:p>
        </p:txBody>
      </p:sp>
      <p:sp>
        <p:nvSpPr>
          <p:cNvPr id="48" name="Right Arrow 25">
            <a:extLst>
              <a:ext uri="{FF2B5EF4-FFF2-40B4-BE49-F238E27FC236}">
                <a16:creationId xmlns:a16="http://schemas.microsoft.com/office/drawing/2014/main" id="{CEDEF7AA-311D-4609-A3C7-BE98B3E6BACC}"/>
              </a:ext>
            </a:extLst>
          </p:cNvPr>
          <p:cNvSpPr/>
          <p:nvPr/>
        </p:nvSpPr>
        <p:spPr>
          <a:xfrm rot="1777529">
            <a:off x="9020907" y="4464539"/>
            <a:ext cx="407756" cy="107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19"/>
            <a:endParaRPr lang="en-GB" sz="1633" dirty="0">
              <a:solidFill>
                <a:prstClr val="white"/>
              </a:solidFill>
              <a:latin typeface="Calibri"/>
            </a:endParaRPr>
          </a:p>
        </p:txBody>
      </p:sp>
      <p:sp>
        <p:nvSpPr>
          <p:cNvPr id="50" name="TextBox 49"/>
          <p:cNvSpPr txBox="1"/>
          <p:nvPr/>
        </p:nvSpPr>
        <p:spPr>
          <a:xfrm>
            <a:off x="9643134" y="1447560"/>
            <a:ext cx="1172192" cy="414764"/>
          </a:xfrm>
          <a:prstGeom prst="rect">
            <a:avLst/>
          </a:prstGeom>
        </p:spPr>
        <p:txBody>
          <a:bodyPr wrap="square" rtlCol="0">
            <a:noAutofit/>
          </a:bodyPr>
          <a:lstStyle/>
          <a:p>
            <a:pPr defTabSz="829519"/>
            <a:r>
              <a:rPr lang="en-GB" sz="816" dirty="0">
                <a:solidFill>
                  <a:prstClr val="black"/>
                </a:solidFill>
                <a:latin typeface="Calibri"/>
              </a:rPr>
              <a:t>Trust Centre will open </a:t>
            </a:r>
            <a:r>
              <a:rPr lang="en-GB" sz="816" b="1" dirty="0">
                <a:solidFill>
                  <a:prstClr val="black"/>
                </a:solidFill>
                <a:latin typeface="Calibri"/>
              </a:rPr>
              <a:t>ALL</a:t>
            </a:r>
            <a:r>
              <a:rPr lang="en-GB" sz="816" dirty="0">
                <a:solidFill>
                  <a:prstClr val="black"/>
                </a:solidFill>
                <a:latin typeface="Calibri"/>
              </a:rPr>
              <a:t> trust accounts and liaise directly with trustees</a:t>
            </a:r>
          </a:p>
        </p:txBody>
      </p:sp>
      <p:sp>
        <p:nvSpPr>
          <p:cNvPr id="14" name="TextBox 13">
            <a:extLst>
              <a:ext uri="{FF2B5EF4-FFF2-40B4-BE49-F238E27FC236}">
                <a16:creationId xmlns:a16="http://schemas.microsoft.com/office/drawing/2014/main" id="{DC927288-FB28-20CC-3259-920F4A6EFDCF}"/>
              </a:ext>
            </a:extLst>
          </p:cNvPr>
          <p:cNvSpPr txBox="1"/>
          <p:nvPr/>
        </p:nvSpPr>
        <p:spPr>
          <a:xfrm>
            <a:off x="5427861" y="4890792"/>
            <a:ext cx="860643" cy="215243"/>
          </a:xfrm>
          <a:prstGeom prst="rect">
            <a:avLst/>
          </a:prstGeom>
        </p:spPr>
        <p:txBody>
          <a:bodyPr wrap="square" rtlCol="0">
            <a:noAutofit/>
          </a:bodyPr>
          <a:lstStyle/>
          <a:p>
            <a:pPr algn="ctr" defTabSz="829519"/>
            <a:r>
              <a:rPr lang="en-GB" sz="816" dirty="0">
                <a:solidFill>
                  <a:prstClr val="black"/>
                </a:solidFill>
                <a:latin typeface="Calibri"/>
              </a:rPr>
              <a:t>TRS Confirmation of Registration Document</a:t>
            </a:r>
          </a:p>
        </p:txBody>
      </p:sp>
      <p:pic>
        <p:nvPicPr>
          <p:cNvPr id="16" name="Picture 15" descr="A black and grey paper with a stamp&#10;&#10;Description automatically generated">
            <a:extLst>
              <a:ext uri="{FF2B5EF4-FFF2-40B4-BE49-F238E27FC236}">
                <a16:creationId xmlns:a16="http://schemas.microsoft.com/office/drawing/2014/main" id="{691C0FBA-8AC5-8F30-84B4-7C00FA0951A5}"/>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5528304" y="5412393"/>
            <a:ext cx="760200" cy="760200"/>
          </a:xfrm>
          <a:prstGeom prst="rect">
            <a:avLst/>
          </a:prstGeom>
        </p:spPr>
      </p:pic>
    </p:spTree>
    <p:extLst>
      <p:ext uri="{BB962C8B-B14F-4D97-AF65-F5344CB8AC3E}">
        <p14:creationId xmlns:p14="http://schemas.microsoft.com/office/powerpoint/2010/main" val="1901122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1653856" y="498209"/>
            <a:ext cx="7982372" cy="472369"/>
          </a:xfrm>
        </p:spPr>
        <p:txBody>
          <a:bodyPr/>
          <a:lstStyle/>
          <a:p>
            <a:r>
              <a:rPr lang="en-GB" dirty="0"/>
              <a:t>Requirements for Opening a Trust Account</a:t>
            </a:r>
          </a:p>
        </p:txBody>
      </p:sp>
      <p:sp>
        <p:nvSpPr>
          <p:cNvPr id="9" name="Rectangle 8"/>
          <p:cNvSpPr/>
          <p:nvPr/>
        </p:nvSpPr>
        <p:spPr>
          <a:xfrm>
            <a:off x="1649534" y="1283793"/>
            <a:ext cx="8492387" cy="830997"/>
          </a:xfrm>
          <a:prstGeom prst="rect">
            <a:avLst/>
          </a:prstGeom>
        </p:spPr>
        <p:txBody>
          <a:bodyPr wrap="square">
            <a:spAutoFit/>
          </a:bodyPr>
          <a:lstStyle/>
          <a:p>
            <a:pPr marL="285752" indent="-285752" defTabSz="829519">
              <a:buFont typeface="Arial" panose="020B0604020202020204" pitchFamily="34" charset="0"/>
              <a:buChar char="•"/>
            </a:pPr>
            <a:endParaRPr lang="en-GB" sz="1200" dirty="0">
              <a:solidFill>
                <a:prstClr val="black"/>
              </a:solidFill>
              <a:latin typeface="Calibri"/>
            </a:endParaRPr>
          </a:p>
          <a:p>
            <a:pPr marL="285752" indent="-285752" defTabSz="829519">
              <a:buFont typeface="Arial" panose="020B0604020202020204" pitchFamily="34" charset="0"/>
              <a:buChar char="•"/>
            </a:pPr>
            <a:endParaRPr lang="en-GB" sz="1200" dirty="0">
              <a:solidFill>
                <a:prstClr val="black"/>
              </a:solidFill>
              <a:latin typeface="Calibri"/>
            </a:endParaRPr>
          </a:p>
          <a:p>
            <a:pPr marL="285752" indent="-285752" defTabSz="829519">
              <a:buFont typeface="Arial" panose="020B0604020202020204" pitchFamily="34" charset="0"/>
              <a:buChar char="•"/>
            </a:pPr>
            <a:endParaRPr lang="en-GB" sz="1200" dirty="0">
              <a:solidFill>
                <a:prstClr val="black"/>
              </a:solidFill>
              <a:latin typeface="Calibri"/>
            </a:endParaRPr>
          </a:p>
          <a:p>
            <a:pPr marL="285752" indent="-285752" defTabSz="829519">
              <a:buFont typeface="Arial" panose="020B0604020202020204" pitchFamily="34" charset="0"/>
              <a:buChar char="•"/>
            </a:pPr>
            <a:endParaRPr lang="en-GB" sz="1200" dirty="0">
              <a:solidFill>
                <a:prstClr val="black"/>
              </a:solidFill>
              <a:latin typeface="Calibri"/>
            </a:endParaRPr>
          </a:p>
        </p:txBody>
      </p:sp>
      <p:sp>
        <p:nvSpPr>
          <p:cNvPr id="12" name="Rectangle 1"/>
          <p:cNvSpPr>
            <a:spLocks noChangeArrowheads="1"/>
          </p:cNvSpPr>
          <p:nvPr/>
        </p:nvSpPr>
        <p:spPr bwMode="auto">
          <a:xfrm>
            <a:off x="3361874" y="3826016"/>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pPr defTabSz="829519"/>
            <a:endParaRPr lang="en-GB" sz="1633" dirty="0">
              <a:solidFill>
                <a:prstClr val="black"/>
              </a:solidFill>
              <a:latin typeface="Calibri"/>
            </a:endParaRPr>
          </a:p>
        </p:txBody>
      </p:sp>
      <p:sp>
        <p:nvSpPr>
          <p:cNvPr id="2" name="TextBox 1">
            <a:extLst>
              <a:ext uri="{FF2B5EF4-FFF2-40B4-BE49-F238E27FC236}">
                <a16:creationId xmlns:a16="http://schemas.microsoft.com/office/drawing/2014/main" id="{A0A08D9A-6BA9-4F67-9E8F-E368EB939F2B}"/>
              </a:ext>
            </a:extLst>
          </p:cNvPr>
          <p:cNvSpPr txBox="1"/>
          <p:nvPr/>
        </p:nvSpPr>
        <p:spPr>
          <a:xfrm>
            <a:off x="1645214" y="970578"/>
            <a:ext cx="8892932" cy="4578961"/>
          </a:xfrm>
          <a:prstGeom prst="rect">
            <a:avLst/>
          </a:prstGeom>
        </p:spPr>
        <p:txBody>
          <a:bodyPr wrap="square" rtlCol="0">
            <a:noAutofit/>
          </a:bodyPr>
          <a:lstStyle/>
          <a:p>
            <a:pPr defTabSz="829519"/>
            <a:endParaRPr lang="en-GB" sz="1633" dirty="0">
              <a:solidFill>
                <a:prstClr val="black"/>
              </a:solidFill>
              <a:latin typeface="Calibri"/>
            </a:endParaRPr>
          </a:p>
          <a:p>
            <a:pPr defTabSz="829519"/>
            <a:endParaRPr lang="en-GB" sz="1633" dirty="0">
              <a:solidFill>
                <a:prstClr val="black"/>
              </a:solidFill>
              <a:latin typeface="Calibri"/>
            </a:endParaRPr>
          </a:p>
          <a:p>
            <a:pPr defTabSz="829519"/>
            <a:r>
              <a:rPr lang="en-GB" sz="1633" dirty="0">
                <a:solidFill>
                  <a:prstClr val="black"/>
                </a:solidFill>
                <a:latin typeface="Calibri"/>
              </a:rPr>
              <a:t>Below is a list of what is required to get an active trust</a:t>
            </a:r>
          </a:p>
          <a:p>
            <a:pPr defTabSz="829519"/>
            <a:endParaRPr lang="en-GB" sz="1633" dirty="0">
              <a:solidFill>
                <a:prstClr val="black"/>
              </a:solidFill>
              <a:latin typeface="Calibri"/>
            </a:endParaRPr>
          </a:p>
          <a:p>
            <a:pPr marL="259232" indent="-259232" defTabSz="829519">
              <a:buClr>
                <a:srgbClr val="FF0000"/>
              </a:buClr>
              <a:buFont typeface="Wingdings" panose="05000000000000000000" pitchFamily="2" charset="2"/>
              <a:buChar char="Ø"/>
            </a:pPr>
            <a:r>
              <a:rPr lang="en-GB" sz="1633" dirty="0">
                <a:solidFill>
                  <a:prstClr val="black"/>
                </a:solidFill>
                <a:latin typeface="Calibri"/>
              </a:rPr>
              <a:t>A completed trust account application form signed by ALL trustees </a:t>
            </a:r>
          </a:p>
          <a:p>
            <a:pPr marL="259232" indent="-259232" defTabSz="829519">
              <a:buClr>
                <a:srgbClr val="FF0000"/>
              </a:buClr>
              <a:buFont typeface="Wingdings" panose="05000000000000000000" pitchFamily="2" charset="2"/>
              <a:buChar char="Ø"/>
            </a:pPr>
            <a:r>
              <a:rPr lang="en-GB" sz="1633" dirty="0">
                <a:solidFill>
                  <a:prstClr val="black"/>
                </a:solidFill>
                <a:latin typeface="Calibri"/>
              </a:rPr>
              <a:t>A certified copy of the trust deed (also require a certified death certificate if this is a Will trust)</a:t>
            </a:r>
          </a:p>
          <a:p>
            <a:pPr marL="259232" indent="-259232" defTabSz="829519">
              <a:buClr>
                <a:srgbClr val="FF0000"/>
              </a:buClr>
              <a:buFont typeface="Wingdings" panose="05000000000000000000" pitchFamily="2" charset="2"/>
              <a:buChar char="Ø"/>
            </a:pPr>
            <a:r>
              <a:rPr lang="en-GB" sz="1633" dirty="0">
                <a:solidFill>
                  <a:prstClr val="black"/>
                </a:solidFill>
                <a:latin typeface="Calibri"/>
              </a:rPr>
              <a:t>Confirmation of registration on HMRC’s Trust Registration Service, or a valid exemption reason.     </a:t>
            </a:r>
            <a:r>
              <a:rPr lang="en-GB" sz="1452" dirty="0">
                <a:solidFill>
                  <a:prstClr val="black"/>
                </a:solidFill>
                <a:latin typeface="Calibri"/>
              </a:rPr>
              <a:t>N/B all trustees, settlors and beneficiaries declared to TRS must also be listed on the trust application form.</a:t>
            </a:r>
          </a:p>
          <a:p>
            <a:pPr marL="259232" indent="-259232" defTabSz="829519">
              <a:buClr>
                <a:srgbClr val="FF0000"/>
              </a:buClr>
              <a:buFont typeface="Wingdings" panose="05000000000000000000" pitchFamily="2" charset="2"/>
              <a:buChar char="Ø"/>
            </a:pPr>
            <a:r>
              <a:rPr lang="en-GB" sz="1633" dirty="0">
                <a:solidFill>
                  <a:prstClr val="black"/>
                </a:solidFill>
                <a:latin typeface="Calibri"/>
              </a:rPr>
              <a:t>An individual ID&amp;V form - 1 completed per trustee</a:t>
            </a:r>
          </a:p>
          <a:p>
            <a:pPr marL="259232" indent="-259232" defTabSz="829519">
              <a:buClr>
                <a:srgbClr val="FF0000"/>
              </a:buClr>
              <a:buFont typeface="Wingdings" panose="05000000000000000000" pitchFamily="2" charset="2"/>
              <a:buChar char="Ø"/>
            </a:pPr>
            <a:r>
              <a:rPr lang="en-GB" sz="1633" dirty="0">
                <a:solidFill>
                  <a:prstClr val="black"/>
                </a:solidFill>
                <a:latin typeface="Calibri"/>
              </a:rPr>
              <a:t>1x ID &amp; 1x proof of address documents per trustee. These must be certified.</a:t>
            </a:r>
          </a:p>
          <a:p>
            <a:pPr marL="259232" indent="-259232" defTabSz="829519">
              <a:buClr>
                <a:srgbClr val="FF0000"/>
              </a:buClr>
              <a:buFont typeface="Wingdings" panose="05000000000000000000" pitchFamily="2" charset="2"/>
              <a:buChar char="Ø"/>
            </a:pPr>
            <a:r>
              <a:rPr lang="en-GB" sz="1633" dirty="0">
                <a:solidFill>
                  <a:prstClr val="black"/>
                </a:solidFill>
                <a:latin typeface="Calibri"/>
              </a:rPr>
              <a:t>All named beneficiary and settlor details to be added to the application form.  The Trust Centre will then undertake EID&amp;V to verify their identity.  If this online verification fails, we may request paper ID and/or proof of address documents from the lead trustee.  </a:t>
            </a:r>
          </a:p>
          <a:p>
            <a:pPr marL="259232" indent="-259232" defTabSz="829519">
              <a:buClr>
                <a:srgbClr val="FF0000"/>
              </a:buClr>
              <a:buFont typeface="Wingdings" panose="05000000000000000000" pitchFamily="2" charset="2"/>
              <a:buChar char="Ø"/>
            </a:pPr>
            <a:endParaRPr lang="en-GB" sz="1633" dirty="0">
              <a:solidFill>
                <a:prstClr val="black"/>
              </a:solidFill>
              <a:latin typeface="Calibri"/>
            </a:endParaRPr>
          </a:p>
          <a:p>
            <a:pPr defTabSz="829519">
              <a:buClr>
                <a:srgbClr val="FF0000"/>
              </a:buClr>
            </a:pPr>
            <a:r>
              <a:rPr lang="en-GB" sz="1633" dirty="0">
                <a:solidFill>
                  <a:prstClr val="black"/>
                </a:solidFill>
                <a:latin typeface="Calibri"/>
              </a:rPr>
              <a:t>Please note…..</a:t>
            </a:r>
          </a:p>
          <a:p>
            <a:pPr defTabSz="829519">
              <a:buClr>
                <a:srgbClr val="FF0000"/>
              </a:buClr>
            </a:pPr>
            <a:r>
              <a:rPr lang="en-GB" sz="1633" dirty="0">
                <a:solidFill>
                  <a:prstClr val="black"/>
                </a:solidFill>
                <a:latin typeface="Calibri"/>
              </a:rPr>
              <a:t>Metro Bank’s risk appetite requires us to </a:t>
            </a:r>
            <a:r>
              <a:rPr lang="en-GB" sz="1633" u="sng" dirty="0">
                <a:solidFill>
                  <a:prstClr val="black"/>
                </a:solidFill>
                <a:latin typeface="Calibri"/>
              </a:rPr>
              <a:t>decline</a:t>
            </a:r>
            <a:r>
              <a:rPr lang="en-GB" sz="1633" dirty="0">
                <a:solidFill>
                  <a:prstClr val="black"/>
                </a:solidFill>
                <a:latin typeface="Calibri"/>
              </a:rPr>
              <a:t> any trusts that are registered overseas                          OR have the majority of KAPs residing overseas OR have exposure to any high-risk geographic       locations. Please speak to us if you have any concerns about risk factors before commencing an application.</a:t>
            </a:r>
          </a:p>
          <a:p>
            <a:pPr defTabSz="829519"/>
            <a:endParaRPr lang="en-GB" sz="1633" dirty="0">
              <a:solidFill>
                <a:prstClr val="black"/>
              </a:solidFill>
              <a:latin typeface="Calibri"/>
            </a:endParaRPr>
          </a:p>
          <a:p>
            <a:pPr defTabSz="829519"/>
            <a:endParaRPr lang="en-GB" sz="1633" dirty="0">
              <a:solidFill>
                <a:prstClr val="black"/>
              </a:solidFill>
              <a:latin typeface="Calibri"/>
            </a:endParaRPr>
          </a:p>
          <a:p>
            <a:pPr marL="259232" indent="-259232" defTabSz="829519">
              <a:buFont typeface="Arial" panose="020B0604020202020204" pitchFamily="34" charset="0"/>
              <a:buChar char="•"/>
            </a:pPr>
            <a:endParaRPr lang="en-GB" sz="1633" dirty="0">
              <a:solidFill>
                <a:prstClr val="black"/>
              </a:solidFill>
              <a:latin typeface="Calibri"/>
            </a:endParaRPr>
          </a:p>
          <a:p>
            <a:pPr marL="259232" indent="-259232" defTabSz="829519">
              <a:buFont typeface="Arial" panose="020B0604020202020204" pitchFamily="34" charset="0"/>
              <a:buChar char="•"/>
            </a:pPr>
            <a:endParaRPr lang="en-GB" sz="1633" dirty="0">
              <a:solidFill>
                <a:prstClr val="black"/>
              </a:solidFill>
              <a:latin typeface="Calibri"/>
            </a:endParaRPr>
          </a:p>
          <a:p>
            <a:pPr defTabSz="829519"/>
            <a:endParaRPr lang="en-GB" sz="1633" dirty="0">
              <a:solidFill>
                <a:prstClr val="black"/>
              </a:solidFill>
              <a:latin typeface="Calibri"/>
            </a:endParaRPr>
          </a:p>
          <a:p>
            <a:pPr marL="829532" lvl="1" indent="-414772" defTabSz="829519">
              <a:buFont typeface="+mj-lt"/>
              <a:buAutoNum type="arabicPeriod"/>
            </a:pPr>
            <a:endParaRPr lang="en-GB" sz="1633" dirty="0">
              <a:solidFill>
                <a:prstClr val="black"/>
              </a:solidFill>
              <a:latin typeface="Calibri"/>
            </a:endParaRPr>
          </a:p>
          <a:p>
            <a:pPr defTabSz="829519"/>
            <a:endParaRPr lang="en-GB" sz="2903" dirty="0">
              <a:solidFill>
                <a:prstClr val="black"/>
              </a:solidFill>
              <a:latin typeface="Calibri"/>
            </a:endParaRPr>
          </a:p>
        </p:txBody>
      </p:sp>
      <p:pic>
        <p:nvPicPr>
          <p:cNvPr id="10" name="Picture 9">
            <a:extLst>
              <a:ext uri="{FF2B5EF4-FFF2-40B4-BE49-F238E27FC236}">
                <a16:creationId xmlns:a16="http://schemas.microsoft.com/office/drawing/2014/main" id="{30D555F2-1AE4-43A5-9C7D-A2BB9655C6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1680" y="3424680"/>
            <a:ext cx="8641" cy="8641"/>
          </a:xfrm>
          <a:prstGeom prst="rect">
            <a:avLst/>
          </a:prstGeom>
        </p:spPr>
      </p:pic>
    </p:spTree>
    <p:extLst>
      <p:ext uri="{BB962C8B-B14F-4D97-AF65-F5344CB8AC3E}">
        <p14:creationId xmlns:p14="http://schemas.microsoft.com/office/powerpoint/2010/main" val="3712689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7495E-731B-4805-8152-1014D9173669}"/>
              </a:ext>
            </a:extLst>
          </p:cNvPr>
          <p:cNvSpPr>
            <a:spLocks noGrp="1"/>
          </p:cNvSpPr>
          <p:nvPr>
            <p:ph type="body" sz="quarter" idx="15"/>
          </p:nvPr>
        </p:nvSpPr>
        <p:spPr>
          <a:xfrm>
            <a:off x="1649535" y="506936"/>
            <a:ext cx="6875188" cy="472369"/>
          </a:xfrm>
        </p:spPr>
        <p:txBody>
          <a:bodyPr/>
          <a:lstStyle/>
          <a:p>
            <a:r>
              <a:rPr lang="en-GB" dirty="0"/>
              <a:t>What happens once the account pack is completed?</a:t>
            </a:r>
          </a:p>
          <a:p>
            <a:endParaRPr lang="en-GB" dirty="0"/>
          </a:p>
        </p:txBody>
      </p:sp>
      <p:sp>
        <p:nvSpPr>
          <p:cNvPr id="4" name="Text Placeholder 3">
            <a:extLst>
              <a:ext uri="{FF2B5EF4-FFF2-40B4-BE49-F238E27FC236}">
                <a16:creationId xmlns:a16="http://schemas.microsoft.com/office/drawing/2014/main" id="{CAC5FC45-3C44-4A7B-99CD-3A6107B58B6F}"/>
              </a:ext>
            </a:extLst>
          </p:cNvPr>
          <p:cNvSpPr>
            <a:spLocks noGrp="1"/>
          </p:cNvSpPr>
          <p:nvPr>
            <p:ph type="body" sz="quarter" idx="16"/>
          </p:nvPr>
        </p:nvSpPr>
        <p:spPr>
          <a:xfrm>
            <a:off x="1649534" y="1351327"/>
            <a:ext cx="8917416" cy="4503592"/>
          </a:xfrm>
        </p:spPr>
        <p:txBody>
          <a:bodyPr/>
          <a:lstStyle/>
          <a:p>
            <a:pPr algn="ctr"/>
            <a:r>
              <a:rPr lang="en-GB" sz="1814" b="1" dirty="0"/>
              <a:t>Once all documents are completed you need to email the pack to </a:t>
            </a:r>
            <a:r>
              <a:rPr lang="en-GB" sz="1814" b="1" dirty="0">
                <a:hlinkClick r:id="rId2"/>
              </a:rPr>
              <a:t>trustaccountopening@metrobank.plc.uk</a:t>
            </a:r>
            <a:endParaRPr lang="en-GB" sz="1814" b="1" dirty="0"/>
          </a:p>
          <a:p>
            <a:endParaRPr lang="en-GB" dirty="0"/>
          </a:p>
          <a:p>
            <a:pPr marL="259232" indent="-259232">
              <a:buFont typeface="Arial" panose="020B0604020202020204" pitchFamily="34" charset="0"/>
              <a:buChar char="•"/>
            </a:pPr>
            <a:r>
              <a:rPr lang="en-GB" dirty="0"/>
              <a:t>We will review the pack and respond to the professional advisor if we have any questions</a:t>
            </a:r>
          </a:p>
          <a:p>
            <a:pPr marL="259232" indent="-259232">
              <a:buFont typeface="Arial" panose="020B0604020202020204" pitchFamily="34" charset="0"/>
              <a:buChar char="•"/>
            </a:pPr>
            <a:r>
              <a:rPr lang="en-GB" dirty="0"/>
              <a:t>We will then open the trust account within 15 business days of receiving a </a:t>
            </a:r>
            <a:r>
              <a:rPr lang="en-GB" u="sng" dirty="0"/>
              <a:t>completed application</a:t>
            </a:r>
            <a:r>
              <a:rPr lang="en-GB" dirty="0"/>
              <a:t>.</a:t>
            </a:r>
          </a:p>
          <a:p>
            <a:pPr marL="259232" indent="-259232">
              <a:buFont typeface="Arial" panose="020B0604020202020204" pitchFamily="34" charset="0"/>
              <a:buChar char="•"/>
            </a:pPr>
            <a:r>
              <a:rPr lang="en-GB" dirty="0"/>
              <a:t>Once the account is open, we will communicate directly with the trustees/signatories.  We will:</a:t>
            </a:r>
          </a:p>
          <a:p>
            <a:pPr marL="690234" lvl="1" indent="-259232">
              <a:buFont typeface="Wingdings" panose="05000000000000000000" pitchFamily="2" charset="2"/>
              <a:buChar char="Ø"/>
            </a:pPr>
            <a:r>
              <a:rPr lang="en-GB" dirty="0"/>
              <a:t>Email a welcome letter to each trustee/signatory containing account details and their </a:t>
            </a:r>
            <a:r>
              <a:rPr lang="en-GB" b="1" dirty="0"/>
              <a:t>12 digit customer number</a:t>
            </a:r>
          </a:p>
          <a:p>
            <a:pPr marL="690234" lvl="1" indent="-259232">
              <a:buFont typeface="Wingdings" panose="05000000000000000000" pitchFamily="2" charset="2"/>
              <a:buChar char="Ø"/>
            </a:pPr>
            <a:r>
              <a:rPr lang="en-GB" dirty="0"/>
              <a:t>This email will be encrypted and we will text the access password to their mobile phone</a:t>
            </a:r>
          </a:p>
          <a:p>
            <a:pPr marL="690234" lvl="1" indent="-259232">
              <a:buFont typeface="Wingdings" panose="05000000000000000000" pitchFamily="2" charset="2"/>
              <a:buChar char="Ø"/>
            </a:pPr>
            <a:r>
              <a:rPr lang="en-GB" dirty="0"/>
              <a:t>The customer will then receive a letter within 3 business days confirming their </a:t>
            </a:r>
            <a:r>
              <a:rPr lang="en-GB" b="1" dirty="0"/>
              <a:t>Magic Word</a:t>
            </a:r>
            <a:r>
              <a:rPr lang="en-GB" dirty="0"/>
              <a:t>. </a:t>
            </a:r>
          </a:p>
          <a:p>
            <a:pPr marL="259232" indent="-259232">
              <a:buFont typeface="Arial" panose="020B0604020202020204" pitchFamily="34" charset="0"/>
              <a:buChar char="•"/>
            </a:pPr>
            <a:r>
              <a:rPr lang="en-GB" dirty="0"/>
              <a:t>The customer can then register for online and telephony banking using MB registration portal.</a:t>
            </a:r>
          </a:p>
          <a:p>
            <a:pPr marL="259232" indent="-259232">
              <a:buFont typeface="Arial" panose="020B0604020202020204" pitchFamily="34" charset="0"/>
              <a:buChar char="•"/>
            </a:pPr>
            <a:r>
              <a:rPr lang="en-GB" dirty="0"/>
              <a:t>We will also email the introducing agent to let them know the account is active.</a:t>
            </a:r>
          </a:p>
          <a:p>
            <a:pPr marL="259232" indent="-259232">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3961924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1FC66E2-DD75-4FBE-9BA4-EA1FF3C35C54}"/>
              </a:ext>
            </a:extLst>
          </p:cNvPr>
          <p:cNvSpPr>
            <a:spLocks noGrp="1"/>
          </p:cNvSpPr>
          <p:nvPr>
            <p:ph type="body" sz="quarter" idx="15"/>
          </p:nvPr>
        </p:nvSpPr>
        <p:spPr>
          <a:xfrm>
            <a:off x="1649534" y="506936"/>
            <a:ext cx="7352052" cy="472369"/>
          </a:xfrm>
          <a:prstGeom prst="rect">
            <a:avLst/>
          </a:prstGeom>
        </p:spPr>
        <p:txBody>
          <a:bodyPr/>
          <a:lstStyle/>
          <a:p>
            <a:r>
              <a:rPr lang="en-GB" dirty="0"/>
              <a:t>Next Steps </a:t>
            </a:r>
          </a:p>
        </p:txBody>
      </p:sp>
      <p:sp>
        <p:nvSpPr>
          <p:cNvPr id="12" name="Rectangle 1"/>
          <p:cNvSpPr>
            <a:spLocks noChangeArrowheads="1"/>
          </p:cNvSpPr>
          <p:nvPr/>
        </p:nvSpPr>
        <p:spPr bwMode="auto">
          <a:xfrm>
            <a:off x="3361874" y="3826016"/>
            <a:ext cx="167591"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pPr defTabSz="829519"/>
            <a:endParaRPr lang="en-GB" sz="1633" dirty="0">
              <a:solidFill>
                <a:prstClr val="black"/>
              </a:solidFill>
              <a:latin typeface="Calibri"/>
            </a:endParaRPr>
          </a:p>
        </p:txBody>
      </p:sp>
      <p:sp>
        <p:nvSpPr>
          <p:cNvPr id="2" name="Text Placeholder 1"/>
          <p:cNvSpPr>
            <a:spLocks noGrp="1"/>
          </p:cNvSpPr>
          <p:nvPr>
            <p:ph type="body" sz="quarter" idx="16"/>
          </p:nvPr>
        </p:nvSpPr>
        <p:spPr/>
        <p:txBody>
          <a:bodyPr/>
          <a:lstStyle/>
          <a:p>
            <a:endParaRPr lang="en-GB" dirty="0"/>
          </a:p>
          <a:p>
            <a:endParaRPr lang="en-GB" sz="1089" dirty="0"/>
          </a:p>
          <a:p>
            <a:pPr marL="259232" indent="-259232">
              <a:buFont typeface="Arial" panose="020B0604020202020204" pitchFamily="34" charset="0"/>
              <a:buChar char="•"/>
            </a:pPr>
            <a:endParaRPr lang="en-GB" sz="1089" dirty="0"/>
          </a:p>
          <a:p>
            <a:endParaRPr lang="en-GB" sz="1089" dirty="0"/>
          </a:p>
        </p:txBody>
      </p:sp>
      <p:sp>
        <p:nvSpPr>
          <p:cNvPr id="8" name="Text Placeholder 2">
            <a:extLst>
              <a:ext uri="{FF2B5EF4-FFF2-40B4-BE49-F238E27FC236}">
                <a16:creationId xmlns:a16="http://schemas.microsoft.com/office/drawing/2014/main" id="{12CE29D2-25B0-4B5C-A17C-1B8F0BF5F511}"/>
              </a:ext>
            </a:extLst>
          </p:cNvPr>
          <p:cNvSpPr>
            <a:spLocks noGrp="1"/>
          </p:cNvSpPr>
          <p:nvPr>
            <p:ph type="body" sz="quarter" idx="16"/>
          </p:nvPr>
        </p:nvSpPr>
        <p:spPr>
          <a:xfrm>
            <a:off x="1787789" y="1565358"/>
            <a:ext cx="4460304" cy="4138262"/>
          </a:xfrm>
        </p:spPr>
        <p:txBody>
          <a:bodyPr>
            <a:normAutofit/>
          </a:bodyPr>
          <a:lstStyle/>
          <a:p>
            <a:r>
              <a:rPr lang="en-GB" sz="1452" dirty="0"/>
              <a:t>If you are interested in hearing more, please contact Suraj Madlani Business Development Director on </a:t>
            </a:r>
            <a:r>
              <a:rPr lang="en-GB" sz="1452" dirty="0">
                <a:hlinkClick r:id="rId2"/>
              </a:rPr>
              <a:t>Suraj.Madlani@merobank.plc.uk</a:t>
            </a:r>
            <a:r>
              <a:rPr lang="en-GB" sz="1452" dirty="0"/>
              <a:t> or 07980691414 or Damian Cliff Local Director on </a:t>
            </a:r>
            <a:r>
              <a:rPr lang="en-GB" sz="1452" dirty="0">
                <a:hlinkClick r:id="rId3"/>
              </a:rPr>
              <a:t>Damian.Cliff@metrobank.plc.uk</a:t>
            </a:r>
            <a:r>
              <a:rPr lang="en-GB" sz="1452" dirty="0"/>
              <a:t> or 07967 824950.</a:t>
            </a:r>
          </a:p>
          <a:p>
            <a:r>
              <a:rPr lang="en-GB" sz="1452" dirty="0"/>
              <a:t>Trust Centre contact details are:</a:t>
            </a:r>
          </a:p>
          <a:p>
            <a:r>
              <a:rPr lang="en-GB" sz="1452" b="1" dirty="0"/>
              <a:t>Phone - </a:t>
            </a:r>
            <a:r>
              <a:rPr lang="en-GB" sz="1452" dirty="0"/>
              <a:t>0203 402 8093</a:t>
            </a:r>
          </a:p>
          <a:p>
            <a:r>
              <a:rPr lang="en-GB" sz="1452" b="1" dirty="0"/>
              <a:t>Email - </a:t>
            </a:r>
            <a:r>
              <a:rPr lang="en-GB" sz="1452" dirty="0">
                <a:solidFill>
                  <a:srgbClr val="0070C0"/>
                </a:solidFill>
                <a:hlinkClick r:id="rId4">
                  <a:extLst>
                    <a:ext uri="{A12FA001-AC4F-418D-AE19-62706E023703}">
                      <ahyp:hlinkClr xmlns:ahyp="http://schemas.microsoft.com/office/drawing/2018/hyperlinkcolor" val="tx"/>
                    </a:ext>
                  </a:extLst>
                </a:hlinkClick>
              </a:rPr>
              <a:t>Trust.enquiries@metrobank.plc.uk</a:t>
            </a:r>
            <a:endParaRPr lang="en-GB" sz="1452" dirty="0">
              <a:solidFill>
                <a:srgbClr val="0070C0"/>
              </a:solidFill>
            </a:endParaRPr>
          </a:p>
          <a:p>
            <a:endParaRPr lang="en-GB" sz="1452" dirty="0"/>
          </a:p>
          <a:p>
            <a:endParaRPr lang="en-GB" sz="1452" dirty="0"/>
          </a:p>
          <a:p>
            <a:pPr marL="259232" indent="-259232">
              <a:buFont typeface="Arial" panose="020B0604020202020204" pitchFamily="34" charset="0"/>
              <a:buChar char="•"/>
            </a:pPr>
            <a:endParaRPr lang="en-GB" dirty="0"/>
          </a:p>
          <a:p>
            <a:pPr marL="259232" indent="-259232">
              <a:buFont typeface="Arial" panose="020B0604020202020204" pitchFamily="34" charset="0"/>
              <a:buChar char="•"/>
            </a:pPr>
            <a:endParaRPr lang="en-GB" dirty="0"/>
          </a:p>
          <a:p>
            <a:endParaRPr lang="en-GB" dirty="0"/>
          </a:p>
          <a:p>
            <a:pPr marL="259232" indent="-259232">
              <a:buFont typeface="Arial" panose="020B0604020202020204" pitchFamily="34" charset="0"/>
              <a:buChar char="•"/>
            </a:pPr>
            <a:endParaRPr lang="en-GB"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3314" y="1773522"/>
            <a:ext cx="3721935" cy="3721935"/>
          </a:xfrm>
          <a:prstGeom prst="rect">
            <a:avLst/>
          </a:prstGeom>
        </p:spPr>
      </p:pic>
      <p:pic>
        <p:nvPicPr>
          <p:cNvPr id="4" name="Picture 3" descr="A close up of a toy&#10;&#10;Description automatically generated">
            <a:extLst>
              <a:ext uri="{FF2B5EF4-FFF2-40B4-BE49-F238E27FC236}">
                <a16:creationId xmlns:a16="http://schemas.microsoft.com/office/drawing/2014/main" id="{F4838896-0257-33D8-321E-4871A2910AA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158426" y="4312689"/>
            <a:ext cx="1358800" cy="1358800"/>
          </a:xfrm>
          <a:prstGeom prst="rect">
            <a:avLst/>
          </a:prstGeom>
        </p:spPr>
      </p:pic>
    </p:spTree>
    <p:extLst>
      <p:ext uri="{BB962C8B-B14F-4D97-AF65-F5344CB8AC3E}">
        <p14:creationId xmlns:p14="http://schemas.microsoft.com/office/powerpoint/2010/main" val="11410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4D45D-9D0F-DD58-0CFF-527F77CEA030}"/>
            </a:ext>
          </a:extLst>
        </p:cNvPr>
        <p:cNvGrpSpPr/>
        <p:nvPr/>
      </p:nvGrpSpPr>
      <p:grpSpPr>
        <a:xfrm>
          <a:off x="0" y="0"/>
          <a:ext cx="0" cy="0"/>
          <a:chOff x="0" y="0"/>
          <a:chExt cx="0" cy="0"/>
        </a:xfrm>
      </p:grpSpPr>
      <p:sp>
        <p:nvSpPr>
          <p:cNvPr id="30" name="Slide Number Placeholder 29">
            <a:extLst>
              <a:ext uri="{FF2B5EF4-FFF2-40B4-BE49-F238E27FC236}">
                <a16:creationId xmlns:a16="http://schemas.microsoft.com/office/drawing/2014/main" id="{70FDC102-AB4B-C4FD-F05C-1C601D0B61C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en-GB" sz="1050" b="0" i="0" u="none" strike="noStrike" kern="1200" cap="none" spc="0" normalizeH="0" baseline="0" noProof="0" smtClean="0">
                <a:ln>
                  <a:noFill/>
                </a:ln>
                <a:solidFill>
                  <a:srgbClr val="002D7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50" b="0" i="0" u="none" strike="noStrike" kern="1200" cap="none" spc="0" normalizeH="0" baseline="0" noProof="0">
              <a:ln>
                <a:noFill/>
              </a:ln>
              <a:solidFill>
                <a:srgbClr val="002D72"/>
              </a:solidFill>
              <a:effectLst/>
              <a:uLnTx/>
              <a:uFillTx/>
              <a:latin typeface="Whitney Black" pitchFamily="50" charset="0"/>
              <a:ea typeface="+mn-ea"/>
              <a:cs typeface="+mn-cs"/>
            </a:endParaRPr>
          </a:p>
        </p:txBody>
      </p:sp>
      <p:sp>
        <p:nvSpPr>
          <p:cNvPr id="5" name="Rubrik 4">
            <a:extLst>
              <a:ext uri="{FF2B5EF4-FFF2-40B4-BE49-F238E27FC236}">
                <a16:creationId xmlns:a16="http://schemas.microsoft.com/office/drawing/2014/main" id="{EC91C8CE-1AE7-9C96-0D18-7887F37089CF}"/>
              </a:ext>
            </a:extLst>
          </p:cNvPr>
          <p:cNvSpPr txBox="1">
            <a:spLocks/>
          </p:cNvSpPr>
          <p:nvPr/>
        </p:nvSpPr>
        <p:spPr>
          <a:xfrm>
            <a:off x="854081" y="897255"/>
            <a:ext cx="8521157" cy="1034803"/>
          </a:xfrm>
          <a:prstGeom prst="rect">
            <a:avLst/>
          </a:prstGeom>
        </p:spPr>
        <p:txBody>
          <a:bodyPr vert="horz" lIns="90000" tIns="45720" rIns="91440" bIns="45720" rtlCol="0" anchor="ctr">
            <a:noAutofit/>
          </a:bodyPr>
          <a:lstStyle>
            <a:lvl1pPr algn="l" defTabSz="914400" rtl="0" eaLnBrk="1" latinLnBrk="0" hangingPunct="1">
              <a:lnSpc>
                <a:spcPct val="90000"/>
              </a:lnSpc>
              <a:spcBef>
                <a:spcPct val="0"/>
              </a:spcBef>
              <a:buNone/>
              <a:defRPr sz="6600" kern="1200">
                <a:solidFill>
                  <a:srgbClr val="002D72"/>
                </a:solidFill>
                <a:latin typeface="Whitney Black"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002D72"/>
                </a:solidFill>
                <a:effectLst/>
                <a:uLnTx/>
                <a:uFillTx/>
                <a:latin typeface="Whitney Black" pitchFamily="50" charset="0"/>
                <a:ea typeface="+mj-ea"/>
                <a:cs typeface="+mj-cs"/>
              </a:rPr>
              <a:t>Running Order</a:t>
            </a:r>
            <a:endParaRPr kumimoji="0" lang="en-GB" sz="6000" b="0" i="0" u="none" strike="noStrike" kern="1200" cap="none" spc="0" normalizeH="0" baseline="0" noProof="0" dirty="0">
              <a:ln>
                <a:noFill/>
              </a:ln>
              <a:solidFill>
                <a:srgbClr val="002D72"/>
              </a:solidFill>
              <a:effectLst/>
              <a:uLnTx/>
              <a:uFillTx/>
              <a:latin typeface="Whitney Book"/>
              <a:ea typeface="+mj-ea"/>
              <a:cs typeface="+mj-cs"/>
            </a:endParaRPr>
          </a:p>
        </p:txBody>
      </p:sp>
      <p:sp>
        <p:nvSpPr>
          <p:cNvPr id="6" name="Platshållare för innehåll 57">
            <a:extLst>
              <a:ext uri="{FF2B5EF4-FFF2-40B4-BE49-F238E27FC236}">
                <a16:creationId xmlns:a16="http://schemas.microsoft.com/office/drawing/2014/main" id="{B4FF0959-E839-3B56-D475-C2496004172F}"/>
              </a:ext>
            </a:extLst>
          </p:cNvPr>
          <p:cNvSpPr txBox="1">
            <a:spLocks/>
          </p:cNvSpPr>
          <p:nvPr/>
        </p:nvSpPr>
        <p:spPr>
          <a:xfrm>
            <a:off x="854081" y="2217419"/>
            <a:ext cx="7364089" cy="3600451"/>
          </a:xfrm>
          <a:prstGeom prst="rect">
            <a:avLst/>
          </a:prstGeom>
        </p:spPr>
        <p:txBody>
          <a:bodyPr vert="horz" lIns="0" tIns="45720" rIns="91440" bIns="45720" rtlCol="0" anchor="t">
            <a:normAutofit/>
          </a:bodyPr>
          <a:lstStyle>
            <a:lvl1pPr marL="355600" indent="-355600" algn="l" defTabSz="914400" rtl="0" eaLnBrk="1" latinLnBrk="0" hangingPunct="1">
              <a:lnSpc>
                <a:spcPct val="90000"/>
              </a:lnSpc>
              <a:spcBef>
                <a:spcPts val="1000"/>
              </a:spcBef>
              <a:buClr>
                <a:srgbClr val="002D72"/>
              </a:buClr>
              <a:buFont typeface="Whitney Book" pitchFamily="50" charset="0"/>
              <a:buChar char="—"/>
              <a:defRPr sz="2800" kern="1200">
                <a:solidFill>
                  <a:srgbClr val="002D72"/>
                </a:solidFill>
                <a:latin typeface="Whitney Book" pitchFamily="50" charset="0"/>
                <a:ea typeface="+mn-ea"/>
                <a:cs typeface="+mn-cs"/>
              </a:defRPr>
            </a:lvl1pPr>
            <a:lvl2pPr marL="808038" indent="-350838" algn="l" defTabSz="914400" rtl="0" eaLnBrk="1" latinLnBrk="0" hangingPunct="1">
              <a:lnSpc>
                <a:spcPct val="90000"/>
              </a:lnSpc>
              <a:spcBef>
                <a:spcPts val="500"/>
              </a:spcBef>
              <a:buClr>
                <a:srgbClr val="002D72"/>
              </a:buClr>
              <a:buFont typeface="Whitney Book" pitchFamily="50" charset="0"/>
              <a:buChar char="—"/>
              <a:defRPr sz="2400" kern="1200">
                <a:solidFill>
                  <a:srgbClr val="002D72"/>
                </a:solidFill>
                <a:latin typeface="Whitney Book" pitchFamily="50" charset="0"/>
                <a:ea typeface="+mn-ea"/>
                <a:cs typeface="+mn-cs"/>
              </a:defRPr>
            </a:lvl2pPr>
            <a:lvl3pPr marL="1252538" indent="-338138" algn="l" defTabSz="914400" rtl="0" eaLnBrk="1" latinLnBrk="0" hangingPunct="1">
              <a:lnSpc>
                <a:spcPct val="90000"/>
              </a:lnSpc>
              <a:spcBef>
                <a:spcPts val="500"/>
              </a:spcBef>
              <a:buClr>
                <a:srgbClr val="002D72"/>
              </a:buClr>
              <a:buFont typeface="Whitney Book" pitchFamily="50" charset="0"/>
              <a:buChar char="—"/>
              <a:defRPr sz="2000" kern="1200">
                <a:solidFill>
                  <a:srgbClr val="002D72"/>
                </a:solidFill>
                <a:latin typeface="Whitney Book" pitchFamily="50" charset="0"/>
                <a:ea typeface="+mn-ea"/>
                <a:cs typeface="+mn-cs"/>
              </a:defRPr>
            </a:lvl3pPr>
            <a:lvl4pPr marL="1704975" indent="-333375"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4pPr>
            <a:lvl5pPr marL="2147888" indent="-354013"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Context &amp; Evolution</a:t>
            </a:r>
            <a:endParaRPr kumimoji="0" lang="en-GB" sz="2800" b="0" i="0" u="none" strike="noStrike" kern="1200" cap="none" spc="0" normalizeH="0" baseline="0" noProof="0" dirty="0">
              <a:ln>
                <a:noFill/>
              </a:ln>
              <a:solidFill>
                <a:srgbClr val="002D72"/>
              </a:solidFill>
              <a:effectLst/>
              <a:uLnTx/>
              <a:uFillTx/>
              <a:latin typeface="Whitney Book" pitchFamily="50" charset="0"/>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Why bother with a Platform?</a:t>
            </a: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A modern Platform – client benefits</a:t>
            </a: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Update and upcoming</a:t>
            </a: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Hassan, platform in practice</a:t>
            </a: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endParaRPr kumimoji="0" lang="en-GB" sz="1600" b="0" i="0" u="none" strike="noStrike" kern="1200" cap="none" spc="0" normalizeH="0" baseline="0" noProof="0" dirty="0">
              <a:ln>
                <a:noFill/>
              </a:ln>
              <a:solidFill>
                <a:srgbClr val="002D72"/>
              </a:solidFill>
              <a:effectLst/>
              <a:uLnTx/>
              <a:uFillTx/>
              <a:latin typeface="Whitney Book"/>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endParaRPr kumimoji="0" lang="en-GB" sz="1600" b="0" i="0" u="none" strike="noStrike" kern="1200" cap="none" spc="0" normalizeH="0" baseline="0" noProof="0" dirty="0">
              <a:ln>
                <a:noFill/>
              </a:ln>
              <a:solidFill>
                <a:srgbClr val="002D72"/>
              </a:solidFill>
              <a:effectLst/>
              <a:uLnTx/>
              <a:uFillTx/>
              <a:latin typeface="Whitney Book"/>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endParaRPr kumimoji="0" lang="en-GB" sz="1600" b="0" i="0" u="none" strike="noStrike" kern="1200" cap="none" spc="0" normalizeH="0" baseline="0" noProof="0" dirty="0">
              <a:ln>
                <a:noFill/>
              </a:ln>
              <a:solidFill>
                <a:srgbClr val="002D72"/>
              </a:solidFill>
              <a:effectLst/>
              <a:uLnTx/>
              <a:uFillTx/>
              <a:latin typeface="Whitney Book"/>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endParaRPr kumimoji="0" lang="en-GB" sz="1600" b="0" i="0" u="none" strike="noStrike" kern="1200" cap="none" spc="0" normalizeH="0" baseline="0" noProof="0" dirty="0">
              <a:ln>
                <a:noFill/>
              </a:ln>
              <a:solidFill>
                <a:srgbClr val="002D72"/>
              </a:solidFill>
              <a:effectLst/>
              <a:uLnTx/>
              <a:uFillTx/>
              <a:latin typeface="Whitney Book"/>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endParaRPr kumimoji="0" lang="en-GB" sz="1800" b="0" i="0" u="none" strike="noStrike" kern="1200" cap="none" spc="0" normalizeH="0" baseline="0" noProof="0" dirty="0">
              <a:ln>
                <a:noFill/>
              </a:ln>
              <a:solidFill>
                <a:srgbClr val="002D72"/>
              </a:solidFill>
              <a:effectLst/>
              <a:uLnTx/>
              <a:uFillTx/>
              <a:latin typeface="Whitney Book" pitchFamily="50" charset="0"/>
              <a:ea typeface="+mn-ea"/>
              <a:cs typeface="+mn-cs"/>
            </a:endParaRPr>
          </a:p>
        </p:txBody>
      </p:sp>
      <p:pic>
        <p:nvPicPr>
          <p:cNvPr id="3" name="Graphic 2">
            <a:extLst>
              <a:ext uri="{FF2B5EF4-FFF2-40B4-BE49-F238E27FC236}">
                <a16:creationId xmlns:a16="http://schemas.microsoft.com/office/drawing/2014/main" id="{4ABD0339-121C-A30B-168D-341027BD606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56701" y="2733982"/>
            <a:ext cx="2049086" cy="2049086"/>
          </a:xfrm>
          <a:prstGeom prst="rect">
            <a:avLst/>
          </a:prstGeom>
        </p:spPr>
      </p:pic>
    </p:spTree>
    <p:extLst>
      <p:ext uri="{BB962C8B-B14F-4D97-AF65-F5344CB8AC3E}">
        <p14:creationId xmlns:p14="http://schemas.microsoft.com/office/powerpoint/2010/main" val="4003472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33739-3F6F-C269-640C-BB4CEBA95307}"/>
            </a:ext>
          </a:extLst>
        </p:cNvPr>
        <p:cNvGrpSpPr/>
        <p:nvPr/>
      </p:nvGrpSpPr>
      <p:grpSpPr>
        <a:xfrm>
          <a:off x="0" y="0"/>
          <a:ext cx="0" cy="0"/>
          <a:chOff x="0" y="0"/>
          <a:chExt cx="0" cy="0"/>
        </a:xfrm>
      </p:grpSpPr>
      <p:sp>
        <p:nvSpPr>
          <p:cNvPr id="30" name="Slide Number Placeholder 29">
            <a:extLst>
              <a:ext uri="{FF2B5EF4-FFF2-40B4-BE49-F238E27FC236}">
                <a16:creationId xmlns:a16="http://schemas.microsoft.com/office/drawing/2014/main" id="{3D4A7D78-1F5B-9B29-44FA-B6449CFC29E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en-GB" sz="1050" b="0" i="0" u="none" strike="noStrike" kern="1200" cap="none" spc="0" normalizeH="0" baseline="0" noProof="0" smtClean="0">
                <a:ln>
                  <a:noFill/>
                </a:ln>
                <a:solidFill>
                  <a:srgbClr val="002D7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50" b="0" i="0" u="none" strike="noStrike" kern="1200" cap="none" spc="0" normalizeH="0" baseline="0" noProof="0">
              <a:ln>
                <a:noFill/>
              </a:ln>
              <a:solidFill>
                <a:srgbClr val="002D72"/>
              </a:solidFill>
              <a:effectLst/>
              <a:uLnTx/>
              <a:uFillTx/>
              <a:latin typeface="Whitney Black" pitchFamily="50" charset="0"/>
              <a:ea typeface="+mn-ea"/>
              <a:cs typeface="+mn-cs"/>
            </a:endParaRPr>
          </a:p>
        </p:txBody>
      </p:sp>
      <p:sp>
        <p:nvSpPr>
          <p:cNvPr id="5" name="Rubrik 4">
            <a:extLst>
              <a:ext uri="{FF2B5EF4-FFF2-40B4-BE49-F238E27FC236}">
                <a16:creationId xmlns:a16="http://schemas.microsoft.com/office/drawing/2014/main" id="{474D3FAB-385D-AC15-E30A-5D078836CC16}"/>
              </a:ext>
            </a:extLst>
          </p:cNvPr>
          <p:cNvSpPr txBox="1">
            <a:spLocks/>
          </p:cNvSpPr>
          <p:nvPr/>
        </p:nvSpPr>
        <p:spPr>
          <a:xfrm>
            <a:off x="854081" y="678180"/>
            <a:ext cx="8521157" cy="1034803"/>
          </a:xfrm>
          <a:prstGeom prst="rect">
            <a:avLst/>
          </a:prstGeom>
        </p:spPr>
        <p:txBody>
          <a:bodyPr vert="horz" lIns="90000" tIns="45720" rIns="91440" bIns="45720" rtlCol="0" anchor="ctr">
            <a:noAutofit/>
          </a:bodyPr>
          <a:lstStyle>
            <a:lvl1pPr algn="l" defTabSz="914400" rtl="0" eaLnBrk="1" latinLnBrk="0" hangingPunct="1">
              <a:lnSpc>
                <a:spcPct val="90000"/>
              </a:lnSpc>
              <a:spcBef>
                <a:spcPct val="0"/>
              </a:spcBef>
              <a:buNone/>
              <a:defRPr sz="6600" kern="1200">
                <a:solidFill>
                  <a:srgbClr val="002D72"/>
                </a:solidFill>
                <a:latin typeface="Whitney Black"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002D72"/>
                </a:solidFill>
                <a:effectLst/>
                <a:uLnTx/>
                <a:uFillTx/>
                <a:latin typeface="Whitney Black" pitchFamily="50" charset="0"/>
                <a:ea typeface="+mj-ea"/>
                <a:cs typeface="+mj-cs"/>
              </a:rPr>
              <a:t>A huge thank you</a:t>
            </a:r>
            <a:endParaRPr kumimoji="0" lang="en-GB" sz="6000" b="0" i="0" u="none" strike="noStrike" kern="1200" cap="none" spc="0" normalizeH="0" baseline="0" noProof="0" dirty="0">
              <a:ln>
                <a:noFill/>
              </a:ln>
              <a:solidFill>
                <a:srgbClr val="002D72"/>
              </a:solidFill>
              <a:effectLst/>
              <a:uLnTx/>
              <a:uFillTx/>
              <a:latin typeface="Whitney Book"/>
              <a:ea typeface="+mj-ea"/>
              <a:cs typeface="+mj-cs"/>
            </a:endParaRPr>
          </a:p>
        </p:txBody>
      </p:sp>
      <p:sp>
        <p:nvSpPr>
          <p:cNvPr id="6" name="Platshållare för innehåll 57">
            <a:extLst>
              <a:ext uri="{FF2B5EF4-FFF2-40B4-BE49-F238E27FC236}">
                <a16:creationId xmlns:a16="http://schemas.microsoft.com/office/drawing/2014/main" id="{D2F58E8A-A980-A575-1878-64F46A033AF9}"/>
              </a:ext>
            </a:extLst>
          </p:cNvPr>
          <p:cNvSpPr txBox="1">
            <a:spLocks/>
          </p:cNvSpPr>
          <p:nvPr/>
        </p:nvSpPr>
        <p:spPr>
          <a:xfrm>
            <a:off x="854081" y="1880869"/>
            <a:ext cx="8716639" cy="4608056"/>
          </a:xfrm>
          <a:prstGeom prst="rect">
            <a:avLst/>
          </a:prstGeom>
        </p:spPr>
        <p:txBody>
          <a:bodyPr vert="horz" lIns="0" tIns="45720" rIns="91440" bIns="45720" rtlCol="0" anchor="t">
            <a:noAutofit/>
          </a:bodyPr>
          <a:lstStyle>
            <a:lvl1pPr marL="355600" indent="-355600" algn="l" defTabSz="914400" rtl="0" eaLnBrk="1" latinLnBrk="0" hangingPunct="1">
              <a:lnSpc>
                <a:spcPct val="90000"/>
              </a:lnSpc>
              <a:spcBef>
                <a:spcPts val="1000"/>
              </a:spcBef>
              <a:buClr>
                <a:srgbClr val="002D72"/>
              </a:buClr>
              <a:buFont typeface="Whitney Book" pitchFamily="50" charset="0"/>
              <a:buChar char="—"/>
              <a:defRPr sz="2800" kern="1200">
                <a:solidFill>
                  <a:srgbClr val="002D72"/>
                </a:solidFill>
                <a:latin typeface="Whitney Book" pitchFamily="50" charset="0"/>
                <a:ea typeface="+mn-ea"/>
                <a:cs typeface="+mn-cs"/>
              </a:defRPr>
            </a:lvl1pPr>
            <a:lvl2pPr marL="808038" indent="-350838" algn="l" defTabSz="914400" rtl="0" eaLnBrk="1" latinLnBrk="0" hangingPunct="1">
              <a:lnSpc>
                <a:spcPct val="90000"/>
              </a:lnSpc>
              <a:spcBef>
                <a:spcPts val="500"/>
              </a:spcBef>
              <a:buClr>
                <a:srgbClr val="002D72"/>
              </a:buClr>
              <a:buFont typeface="Whitney Book" pitchFamily="50" charset="0"/>
              <a:buChar char="—"/>
              <a:defRPr sz="2400" kern="1200">
                <a:solidFill>
                  <a:srgbClr val="002D72"/>
                </a:solidFill>
                <a:latin typeface="Whitney Book" pitchFamily="50" charset="0"/>
                <a:ea typeface="+mn-ea"/>
                <a:cs typeface="+mn-cs"/>
              </a:defRPr>
            </a:lvl2pPr>
            <a:lvl3pPr marL="1252538" indent="-338138" algn="l" defTabSz="914400" rtl="0" eaLnBrk="1" latinLnBrk="0" hangingPunct="1">
              <a:lnSpc>
                <a:spcPct val="90000"/>
              </a:lnSpc>
              <a:spcBef>
                <a:spcPts val="500"/>
              </a:spcBef>
              <a:buClr>
                <a:srgbClr val="002D72"/>
              </a:buClr>
              <a:buFont typeface="Whitney Book" pitchFamily="50" charset="0"/>
              <a:buChar char="—"/>
              <a:defRPr sz="2000" kern="1200">
                <a:solidFill>
                  <a:srgbClr val="002D72"/>
                </a:solidFill>
                <a:latin typeface="Whitney Book" pitchFamily="50" charset="0"/>
                <a:ea typeface="+mn-ea"/>
                <a:cs typeface="+mn-cs"/>
              </a:defRPr>
            </a:lvl3pPr>
            <a:lvl4pPr marL="1704975" indent="-333375"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4pPr>
            <a:lvl5pPr marL="2147888" indent="-354013"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2D72"/>
              </a:buClr>
              <a:buSzTx/>
              <a:buFont typeface="Whitney Book" pitchFamily="50" charset="0"/>
              <a:buNone/>
              <a:tabLst/>
              <a:defRPr/>
            </a:pPr>
            <a:endParaRPr kumimoji="0" lang="en-GB" sz="1600" b="0" i="0" u="none" strike="noStrike" kern="1200" cap="none" spc="0" normalizeH="0" baseline="0" noProof="0" dirty="0">
              <a:ln>
                <a:noFill/>
              </a:ln>
              <a:solidFill>
                <a:srgbClr val="002D72"/>
              </a:solidFill>
              <a:effectLst/>
              <a:highlight>
                <a:srgbClr val="FFFF00"/>
              </a:highlight>
              <a:uLnTx/>
              <a:uFillTx/>
              <a:latin typeface="Whitney Book"/>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2D72"/>
              </a:solidFill>
              <a:effectLst/>
              <a:uLnTx/>
              <a:uFillTx/>
              <a:latin typeface="Whitney Book" pitchFamily="50" charset="0"/>
              <a:ea typeface="+mn-ea"/>
              <a:cs typeface="+mn-cs"/>
            </a:endParaRPr>
          </a:p>
        </p:txBody>
      </p:sp>
      <p:pic>
        <p:nvPicPr>
          <p:cNvPr id="4" name="Graphic 3">
            <a:extLst>
              <a:ext uri="{FF2B5EF4-FFF2-40B4-BE49-F238E27FC236}">
                <a16:creationId xmlns:a16="http://schemas.microsoft.com/office/drawing/2014/main" id="{0CCC67EE-50EC-8163-E1AC-3C95DA32907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570807" y="2590494"/>
            <a:ext cx="1849674" cy="1849674"/>
          </a:xfrm>
          <a:prstGeom prst="rect">
            <a:avLst/>
          </a:prstGeom>
        </p:spPr>
      </p:pic>
      <p:pic>
        <p:nvPicPr>
          <p:cNvPr id="3" name="Picture 2">
            <a:extLst>
              <a:ext uri="{FF2B5EF4-FFF2-40B4-BE49-F238E27FC236}">
                <a16:creationId xmlns:a16="http://schemas.microsoft.com/office/drawing/2014/main" id="{F448895C-E9C0-1A5C-2C9C-097FC862D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56" y="2590495"/>
            <a:ext cx="9095015" cy="2184686"/>
          </a:xfrm>
          <a:prstGeom prst="rect">
            <a:avLst/>
          </a:prstGeom>
        </p:spPr>
      </p:pic>
    </p:spTree>
    <p:extLst>
      <p:ext uri="{BB962C8B-B14F-4D97-AF65-F5344CB8AC3E}">
        <p14:creationId xmlns:p14="http://schemas.microsoft.com/office/powerpoint/2010/main" val="154688202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AB6A-1772-0E66-EFCF-EAFC1B7506B1}"/>
              </a:ext>
            </a:extLst>
          </p:cNvPr>
          <p:cNvSpPr>
            <a:spLocks noGrp="1"/>
          </p:cNvSpPr>
          <p:nvPr>
            <p:ph type="title"/>
          </p:nvPr>
        </p:nvSpPr>
        <p:spPr/>
        <p:txBody>
          <a:bodyPr/>
          <a:lstStyle/>
          <a:p>
            <a:r>
              <a:rPr lang="en-US" dirty="0"/>
              <a:t>No-one is short on choice</a:t>
            </a:r>
            <a:endParaRPr lang="en-GB" dirty="0"/>
          </a:p>
        </p:txBody>
      </p:sp>
      <p:sp>
        <p:nvSpPr>
          <p:cNvPr id="3" name="Text Placeholder 2">
            <a:extLst>
              <a:ext uri="{FF2B5EF4-FFF2-40B4-BE49-F238E27FC236}">
                <a16:creationId xmlns:a16="http://schemas.microsoft.com/office/drawing/2014/main" id="{841CAD52-9A46-290D-08FD-9DA27779DB5A}"/>
              </a:ext>
            </a:extLst>
          </p:cNvPr>
          <p:cNvSpPr>
            <a:spLocks noGrp="1"/>
          </p:cNvSpPr>
          <p:nvPr>
            <p:ph type="body" sz="quarter" idx="12"/>
          </p:nvPr>
        </p:nvSpPr>
        <p:spPr/>
        <p:txBody>
          <a:bodyPr>
            <a:normAutofit/>
          </a:bodyPr>
          <a:lstStyle/>
          <a:p>
            <a:r>
              <a:rPr lang="en-US" dirty="0"/>
              <a:t>There are between 30-50 available platforms for retail UK investors</a:t>
            </a:r>
          </a:p>
          <a:p>
            <a:r>
              <a:rPr lang="en-US" dirty="0"/>
              <a:t>c25 recommended and used by IFAs</a:t>
            </a:r>
          </a:p>
          <a:p>
            <a:r>
              <a:rPr lang="en-US" dirty="0"/>
              <a:t>Many propositions are becoming increasingly “same as”</a:t>
            </a:r>
          </a:p>
          <a:p>
            <a:r>
              <a:rPr lang="en-US" dirty="0"/>
              <a:t>Some of the technology is now 20 years old</a:t>
            </a:r>
          </a:p>
          <a:p>
            <a:pPr marL="0" indent="0">
              <a:buNone/>
            </a:pPr>
            <a:endParaRPr lang="en-US" dirty="0"/>
          </a:p>
          <a:p>
            <a:endParaRPr lang="en-US" dirty="0"/>
          </a:p>
          <a:p>
            <a:endParaRPr lang="en-GB" dirty="0"/>
          </a:p>
        </p:txBody>
      </p:sp>
    </p:spTree>
    <p:extLst>
      <p:ext uri="{BB962C8B-B14F-4D97-AF65-F5344CB8AC3E}">
        <p14:creationId xmlns:p14="http://schemas.microsoft.com/office/powerpoint/2010/main" val="67790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9CEF1-43C8-0DCF-F941-AC96EB61FAAD}"/>
            </a:ext>
          </a:extLst>
        </p:cNvPr>
        <p:cNvGrpSpPr/>
        <p:nvPr/>
      </p:nvGrpSpPr>
      <p:grpSpPr>
        <a:xfrm>
          <a:off x="0" y="0"/>
          <a:ext cx="0" cy="0"/>
          <a:chOff x="0" y="0"/>
          <a:chExt cx="0" cy="0"/>
        </a:xfrm>
      </p:grpSpPr>
      <p:sp>
        <p:nvSpPr>
          <p:cNvPr id="30" name="Slide Number Placeholder 29">
            <a:extLst>
              <a:ext uri="{FF2B5EF4-FFF2-40B4-BE49-F238E27FC236}">
                <a16:creationId xmlns:a16="http://schemas.microsoft.com/office/drawing/2014/main" id="{2106382C-4A25-FA97-40A0-2654E46FD3C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3A689-4B35-4622-8292-FC59F883FE9C}" type="slidenum">
              <a:rPr kumimoji="0" lang="en-GB" sz="1050" b="0" i="0" u="none" strike="noStrike" kern="1200" cap="none" spc="0" normalizeH="0" baseline="0" noProof="0" smtClean="0">
                <a:ln>
                  <a:noFill/>
                </a:ln>
                <a:solidFill>
                  <a:srgbClr val="002D72"/>
                </a:solidFill>
                <a:effectLst/>
                <a:uLnTx/>
                <a:uFillTx/>
                <a:latin typeface="Whitney Black"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50" b="0" i="0" u="none" strike="noStrike" kern="1200" cap="none" spc="0" normalizeH="0" baseline="0" noProof="0">
              <a:ln>
                <a:noFill/>
              </a:ln>
              <a:solidFill>
                <a:srgbClr val="002D72"/>
              </a:solidFill>
              <a:effectLst/>
              <a:uLnTx/>
              <a:uFillTx/>
              <a:latin typeface="Whitney Black" pitchFamily="50" charset="0"/>
              <a:ea typeface="+mn-ea"/>
              <a:cs typeface="+mn-cs"/>
            </a:endParaRPr>
          </a:p>
        </p:txBody>
      </p:sp>
      <p:sp>
        <p:nvSpPr>
          <p:cNvPr id="5" name="Rubrik 4">
            <a:extLst>
              <a:ext uri="{FF2B5EF4-FFF2-40B4-BE49-F238E27FC236}">
                <a16:creationId xmlns:a16="http://schemas.microsoft.com/office/drawing/2014/main" id="{C279A0BE-33CC-C3E1-9A5F-F839577DF1B7}"/>
              </a:ext>
            </a:extLst>
          </p:cNvPr>
          <p:cNvSpPr txBox="1">
            <a:spLocks/>
          </p:cNvSpPr>
          <p:nvPr/>
        </p:nvSpPr>
        <p:spPr>
          <a:xfrm>
            <a:off x="854081" y="897255"/>
            <a:ext cx="8521157" cy="1034803"/>
          </a:xfrm>
          <a:prstGeom prst="rect">
            <a:avLst/>
          </a:prstGeom>
        </p:spPr>
        <p:txBody>
          <a:bodyPr vert="horz" lIns="90000" tIns="45720" rIns="91440" bIns="45720" rtlCol="0" anchor="ctr">
            <a:noAutofit/>
          </a:bodyPr>
          <a:lstStyle>
            <a:lvl1pPr algn="l" defTabSz="914400" rtl="0" eaLnBrk="1" latinLnBrk="0" hangingPunct="1">
              <a:lnSpc>
                <a:spcPct val="90000"/>
              </a:lnSpc>
              <a:spcBef>
                <a:spcPct val="0"/>
              </a:spcBef>
              <a:buNone/>
              <a:defRPr sz="6600" kern="1200">
                <a:solidFill>
                  <a:srgbClr val="002D72"/>
                </a:solidFill>
                <a:latin typeface="Whitney Black"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002D72"/>
                </a:solidFill>
                <a:effectLst/>
                <a:uLnTx/>
                <a:uFillTx/>
                <a:latin typeface="Whitney Black" pitchFamily="50" charset="0"/>
                <a:ea typeface="+mj-ea"/>
                <a:cs typeface="+mj-cs"/>
              </a:rPr>
              <a:t>Platform Evolution</a:t>
            </a:r>
            <a:endParaRPr kumimoji="0" lang="en-GB" sz="6000" b="0" i="0" u="none" strike="noStrike" kern="1200" cap="none" spc="0" normalizeH="0" baseline="0" noProof="0" dirty="0">
              <a:ln>
                <a:noFill/>
              </a:ln>
              <a:solidFill>
                <a:srgbClr val="002D72"/>
              </a:solidFill>
              <a:effectLst/>
              <a:uLnTx/>
              <a:uFillTx/>
              <a:latin typeface="Whitney Book"/>
              <a:ea typeface="+mj-ea"/>
              <a:cs typeface="+mj-cs"/>
            </a:endParaRPr>
          </a:p>
        </p:txBody>
      </p:sp>
      <p:sp>
        <p:nvSpPr>
          <p:cNvPr id="6" name="Platshållare för innehåll 57">
            <a:extLst>
              <a:ext uri="{FF2B5EF4-FFF2-40B4-BE49-F238E27FC236}">
                <a16:creationId xmlns:a16="http://schemas.microsoft.com/office/drawing/2014/main" id="{617E518B-0DD2-BEBF-1219-B7091E59CBDD}"/>
              </a:ext>
            </a:extLst>
          </p:cNvPr>
          <p:cNvSpPr txBox="1">
            <a:spLocks/>
          </p:cNvSpPr>
          <p:nvPr/>
        </p:nvSpPr>
        <p:spPr>
          <a:xfrm>
            <a:off x="854081" y="2217419"/>
            <a:ext cx="7364089" cy="3600451"/>
          </a:xfrm>
          <a:prstGeom prst="rect">
            <a:avLst/>
          </a:prstGeom>
        </p:spPr>
        <p:txBody>
          <a:bodyPr vert="horz" lIns="0" tIns="45720" rIns="91440" bIns="45720" rtlCol="0" anchor="t">
            <a:normAutofit/>
          </a:bodyPr>
          <a:lstStyle>
            <a:lvl1pPr marL="355600" indent="-355600" algn="l" defTabSz="914400" rtl="0" eaLnBrk="1" latinLnBrk="0" hangingPunct="1">
              <a:lnSpc>
                <a:spcPct val="90000"/>
              </a:lnSpc>
              <a:spcBef>
                <a:spcPts val="1000"/>
              </a:spcBef>
              <a:buClr>
                <a:srgbClr val="002D72"/>
              </a:buClr>
              <a:buFont typeface="Whitney Book" pitchFamily="50" charset="0"/>
              <a:buChar char="—"/>
              <a:defRPr sz="2800" kern="1200">
                <a:solidFill>
                  <a:srgbClr val="002D72"/>
                </a:solidFill>
                <a:latin typeface="Whitney Book" pitchFamily="50" charset="0"/>
                <a:ea typeface="+mn-ea"/>
                <a:cs typeface="+mn-cs"/>
              </a:defRPr>
            </a:lvl1pPr>
            <a:lvl2pPr marL="808038" indent="-350838" algn="l" defTabSz="914400" rtl="0" eaLnBrk="1" latinLnBrk="0" hangingPunct="1">
              <a:lnSpc>
                <a:spcPct val="90000"/>
              </a:lnSpc>
              <a:spcBef>
                <a:spcPts val="500"/>
              </a:spcBef>
              <a:buClr>
                <a:srgbClr val="002D72"/>
              </a:buClr>
              <a:buFont typeface="Whitney Book" pitchFamily="50" charset="0"/>
              <a:buChar char="—"/>
              <a:defRPr sz="2400" kern="1200">
                <a:solidFill>
                  <a:srgbClr val="002D72"/>
                </a:solidFill>
                <a:latin typeface="Whitney Book" pitchFamily="50" charset="0"/>
                <a:ea typeface="+mn-ea"/>
                <a:cs typeface="+mn-cs"/>
              </a:defRPr>
            </a:lvl2pPr>
            <a:lvl3pPr marL="1252538" indent="-338138" algn="l" defTabSz="914400" rtl="0" eaLnBrk="1" latinLnBrk="0" hangingPunct="1">
              <a:lnSpc>
                <a:spcPct val="90000"/>
              </a:lnSpc>
              <a:spcBef>
                <a:spcPts val="500"/>
              </a:spcBef>
              <a:buClr>
                <a:srgbClr val="002D72"/>
              </a:buClr>
              <a:buFont typeface="Whitney Book" pitchFamily="50" charset="0"/>
              <a:buChar char="—"/>
              <a:defRPr sz="2000" kern="1200">
                <a:solidFill>
                  <a:srgbClr val="002D72"/>
                </a:solidFill>
                <a:latin typeface="Whitney Book" pitchFamily="50" charset="0"/>
                <a:ea typeface="+mn-ea"/>
                <a:cs typeface="+mn-cs"/>
              </a:defRPr>
            </a:lvl3pPr>
            <a:lvl4pPr marL="1704975" indent="-333375"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4pPr>
            <a:lvl5pPr marL="2147888" indent="-354013" algn="l" defTabSz="914400" rtl="0" eaLnBrk="1" latinLnBrk="0" hangingPunct="1">
              <a:lnSpc>
                <a:spcPct val="90000"/>
              </a:lnSpc>
              <a:spcBef>
                <a:spcPts val="500"/>
              </a:spcBef>
              <a:buClr>
                <a:srgbClr val="002D72"/>
              </a:buClr>
              <a:buFont typeface="Whitney Book" pitchFamily="50" charset="0"/>
              <a:buChar char="—"/>
              <a:defRPr sz="1800" kern="1200">
                <a:solidFill>
                  <a:srgbClr val="002D72"/>
                </a:solidFill>
                <a:latin typeface="Whitney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Initially offering greater choice and convenience, </a:t>
            </a:r>
            <a:r>
              <a:rPr kumimoji="0" lang="en-GB" sz="1600" b="0" i="0" u="none" strike="noStrike" kern="1200" cap="none" spc="0" normalizeH="0" baseline="0" noProof="0" dirty="0" err="1">
                <a:ln>
                  <a:noFill/>
                </a:ln>
                <a:solidFill>
                  <a:srgbClr val="002D72"/>
                </a:solidFill>
                <a:effectLst/>
                <a:uLnTx/>
                <a:uFillTx/>
                <a:latin typeface="Whitney Book"/>
                <a:ea typeface="+mn-ea"/>
                <a:cs typeface="+mn-cs"/>
              </a:rPr>
              <a:t>eg</a:t>
            </a:r>
            <a:r>
              <a:rPr kumimoji="0" lang="en-GB" sz="1600" b="0" i="0" u="none" strike="noStrike" kern="1200" cap="none" spc="0" normalizeH="0" baseline="0" noProof="0" dirty="0">
                <a:ln>
                  <a:noFill/>
                </a:ln>
                <a:solidFill>
                  <a:srgbClr val="002D72"/>
                </a:solidFill>
                <a:effectLst/>
                <a:uLnTx/>
                <a:uFillTx/>
                <a:latin typeface="Whitney Book"/>
                <a:ea typeface="+mn-ea"/>
                <a:cs typeface="+mn-cs"/>
              </a:rPr>
              <a:t> Cofunds, Skandia, Fidelity. Facilitating “free” advice.</a:t>
            </a:r>
            <a:endParaRPr kumimoji="0" lang="en-GB" sz="2800" b="0" i="0" u="none" strike="noStrike" kern="1200" cap="none" spc="0" normalizeH="0" baseline="0" noProof="0" dirty="0">
              <a:ln>
                <a:noFill/>
              </a:ln>
              <a:solidFill>
                <a:srgbClr val="002D72"/>
              </a:solidFill>
              <a:effectLst/>
              <a:uLnTx/>
              <a:uFillTx/>
              <a:latin typeface="Whitney Book" pitchFamily="50" charset="0"/>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From there to greater transparency, </a:t>
            </a:r>
            <a:r>
              <a:rPr kumimoji="0" lang="en-GB" sz="1600" b="0" i="0" u="none" strike="noStrike" kern="1200" cap="none" spc="0" normalizeH="0" baseline="0" noProof="0" dirty="0" err="1">
                <a:ln>
                  <a:noFill/>
                </a:ln>
                <a:solidFill>
                  <a:srgbClr val="002D72"/>
                </a:solidFill>
                <a:effectLst/>
                <a:uLnTx/>
                <a:uFillTx/>
                <a:latin typeface="Whitney Book"/>
                <a:ea typeface="+mn-ea"/>
                <a:cs typeface="+mn-cs"/>
              </a:rPr>
              <a:t>eg</a:t>
            </a:r>
            <a:r>
              <a:rPr kumimoji="0" lang="en-GB" sz="1600" b="0" i="0" u="none" strike="noStrike" kern="1200" cap="none" spc="0" normalizeH="0" baseline="0" noProof="0" dirty="0">
                <a:ln>
                  <a:noFill/>
                </a:ln>
                <a:solidFill>
                  <a:srgbClr val="002D72"/>
                </a:solidFill>
                <a:effectLst/>
                <a:uLnTx/>
                <a:uFillTx/>
                <a:latin typeface="Whitney Book"/>
                <a:ea typeface="+mn-ea"/>
                <a:cs typeface="+mn-cs"/>
              </a:rPr>
              <a:t> RDR, no rebates/clean share classes. Cash accounts.</a:t>
            </a: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Rise (and fall) of Model B arrangements.</a:t>
            </a: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Consumer Duty presses for greater service consistency and therefore platform rationalisation.</a:t>
            </a: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Now we evolve towards “integration” and supporting data provision.</a:t>
            </a: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There is no shortage of choice of supporting technology and most areas/problems are covered by suppliers.</a:t>
            </a: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r>
              <a:rPr kumimoji="0" lang="en-GB" sz="1600" b="0" i="0" u="none" strike="noStrike" kern="1200" cap="none" spc="0" normalizeH="0" baseline="0" noProof="0" dirty="0">
                <a:ln>
                  <a:noFill/>
                </a:ln>
                <a:solidFill>
                  <a:srgbClr val="002D72"/>
                </a:solidFill>
                <a:effectLst/>
                <a:uLnTx/>
                <a:uFillTx/>
                <a:latin typeface="Whitney Book"/>
                <a:ea typeface="+mn-ea"/>
                <a:cs typeface="+mn-cs"/>
              </a:rPr>
              <a:t>IFAs don’t really have an issue with lack of technology, they have too much!</a:t>
            </a:r>
          </a:p>
          <a:p>
            <a:pPr marL="0" marR="0" lvl="0" indent="0" algn="l" defTabSz="914400" rtl="0" eaLnBrk="1" fontAlgn="auto" latinLnBrk="0" hangingPunct="1">
              <a:lnSpc>
                <a:spcPct val="90000"/>
              </a:lnSpc>
              <a:spcBef>
                <a:spcPts val="1000"/>
              </a:spcBef>
              <a:spcAft>
                <a:spcPts val="0"/>
              </a:spcAft>
              <a:buClr>
                <a:srgbClr val="002D72"/>
              </a:buClr>
              <a:buSzTx/>
              <a:buFont typeface="Whitney Book" pitchFamily="50" charset="0"/>
              <a:buNone/>
              <a:tabLst/>
              <a:defRPr/>
            </a:pPr>
            <a:endParaRPr kumimoji="0" lang="en-GB" sz="1600" b="0" i="0" u="none" strike="noStrike" kern="1200" cap="none" spc="0" normalizeH="0" baseline="0" noProof="0" dirty="0">
              <a:ln>
                <a:noFill/>
              </a:ln>
              <a:solidFill>
                <a:srgbClr val="002D72"/>
              </a:solidFill>
              <a:effectLst/>
              <a:uLnTx/>
              <a:uFillTx/>
              <a:latin typeface="Whitney Book"/>
              <a:ea typeface="+mn-ea"/>
              <a:cs typeface="+mn-cs"/>
            </a:endParaRPr>
          </a:p>
          <a:p>
            <a:pPr marL="0" marR="0" lvl="0" indent="0" algn="l" defTabSz="914400" rtl="0" eaLnBrk="1" fontAlgn="auto" latinLnBrk="0" hangingPunct="1">
              <a:lnSpc>
                <a:spcPct val="90000"/>
              </a:lnSpc>
              <a:spcBef>
                <a:spcPts val="1000"/>
              </a:spcBef>
              <a:spcAft>
                <a:spcPts val="0"/>
              </a:spcAft>
              <a:buClr>
                <a:srgbClr val="002D72"/>
              </a:buClr>
              <a:buSzTx/>
              <a:buFont typeface="Whitney Book" pitchFamily="50" charset="0"/>
              <a:buNone/>
              <a:tabLst/>
              <a:defRPr/>
            </a:pPr>
            <a:endParaRPr kumimoji="0" lang="en-GB" sz="1600" b="0" i="0" u="none" strike="noStrike" kern="1200" cap="none" spc="0" normalizeH="0" baseline="0" noProof="0" dirty="0">
              <a:ln>
                <a:noFill/>
              </a:ln>
              <a:solidFill>
                <a:srgbClr val="002D72"/>
              </a:solidFill>
              <a:effectLst/>
              <a:highlight>
                <a:srgbClr val="FFFF00"/>
              </a:highlight>
              <a:uLnTx/>
              <a:uFillTx/>
              <a:latin typeface="Whitney Medium"/>
              <a:ea typeface="+mn-ea"/>
              <a:cs typeface="+mn-cs"/>
            </a:endParaRPr>
          </a:p>
          <a:p>
            <a:pPr marL="355600" marR="0" lvl="0" indent="-355600" algn="l" defTabSz="914400" rtl="0" eaLnBrk="1" fontAlgn="auto" latinLnBrk="0" hangingPunct="1">
              <a:lnSpc>
                <a:spcPct val="90000"/>
              </a:lnSpc>
              <a:spcBef>
                <a:spcPts val="1000"/>
              </a:spcBef>
              <a:spcAft>
                <a:spcPts val="0"/>
              </a:spcAft>
              <a:buClr>
                <a:srgbClr val="002D72"/>
              </a:buClr>
              <a:buSzTx/>
              <a:buFont typeface="Calibri" pitchFamily="50" charset="0"/>
              <a:buChar char="-"/>
              <a:tabLst/>
              <a:defRPr/>
            </a:pPr>
            <a:endParaRPr kumimoji="0" lang="en-GB" sz="1800" b="0" i="0" u="none" strike="noStrike" kern="1200" cap="none" spc="0" normalizeH="0" baseline="0" noProof="0" dirty="0">
              <a:ln>
                <a:noFill/>
              </a:ln>
              <a:solidFill>
                <a:srgbClr val="002D72"/>
              </a:solidFill>
              <a:effectLst/>
              <a:uLnTx/>
              <a:uFillTx/>
              <a:latin typeface="Whitney Book" pitchFamily="50" charset="0"/>
              <a:ea typeface="+mn-ea"/>
              <a:cs typeface="+mn-cs"/>
            </a:endParaRPr>
          </a:p>
        </p:txBody>
      </p:sp>
      <p:pic>
        <p:nvPicPr>
          <p:cNvPr id="3" name="Graphic 2">
            <a:extLst>
              <a:ext uri="{FF2B5EF4-FFF2-40B4-BE49-F238E27FC236}">
                <a16:creationId xmlns:a16="http://schemas.microsoft.com/office/drawing/2014/main" id="{568778D9-D9EC-E602-CB70-E0977901F76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56701" y="2733982"/>
            <a:ext cx="2049086" cy="2049086"/>
          </a:xfrm>
          <a:prstGeom prst="rect">
            <a:avLst/>
          </a:prstGeom>
        </p:spPr>
      </p:pic>
    </p:spTree>
    <p:extLst>
      <p:ext uri="{BB962C8B-B14F-4D97-AF65-F5344CB8AC3E}">
        <p14:creationId xmlns:p14="http://schemas.microsoft.com/office/powerpoint/2010/main" val="26955486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159DB84-9B5E-19A5-EE62-749B186D6EFE}"/>
              </a:ext>
            </a:extLst>
          </p:cNvPr>
          <p:cNvGrpSpPr/>
          <p:nvPr/>
        </p:nvGrpSpPr>
        <p:grpSpPr>
          <a:xfrm>
            <a:off x="2913663" y="717330"/>
            <a:ext cx="6364673" cy="5896465"/>
            <a:chOff x="2542844" y="311728"/>
            <a:chExt cx="7106310" cy="6601144"/>
          </a:xfrm>
        </p:grpSpPr>
        <p:pic>
          <p:nvPicPr>
            <p:cNvPr id="3" name="Picture 2">
              <a:extLst>
                <a:ext uri="{FF2B5EF4-FFF2-40B4-BE49-F238E27FC236}">
                  <a16:creationId xmlns:a16="http://schemas.microsoft.com/office/drawing/2014/main" id="{B4F57CB2-A89D-A5D6-0FEB-A91681839DA8}"/>
                </a:ext>
              </a:extLst>
            </p:cNvPr>
            <p:cNvPicPr>
              <a:picLocks noChangeAspect="1"/>
            </p:cNvPicPr>
            <p:nvPr/>
          </p:nvPicPr>
          <p:blipFill>
            <a:blip r:embed="rId3">
              <a:clrChange>
                <a:clrFrom>
                  <a:srgbClr val="120E4C"/>
                </a:clrFrom>
                <a:clrTo>
                  <a:srgbClr val="120E4C">
                    <a:alpha val="0"/>
                  </a:srgbClr>
                </a:clrTo>
              </a:clrChange>
            </a:blip>
            <a:stretch>
              <a:fillRect/>
            </a:stretch>
          </p:blipFill>
          <p:spPr>
            <a:xfrm>
              <a:off x="2542844" y="311728"/>
              <a:ext cx="7106310" cy="6234545"/>
            </a:xfrm>
            <a:prstGeom prst="rect">
              <a:avLst/>
            </a:prstGeom>
          </p:spPr>
        </p:pic>
        <p:pic>
          <p:nvPicPr>
            <p:cNvPr id="1028" name="Picture 4" descr="Investing in Woven Advice—transforming financial advice - Founders Factory">
              <a:extLst>
                <a:ext uri="{FF2B5EF4-FFF2-40B4-BE49-F238E27FC236}">
                  <a16:creationId xmlns:a16="http://schemas.microsoft.com/office/drawing/2014/main" id="{54CAF44A-444C-6D2C-1D61-BAE8EF977A52}"/>
                </a:ext>
              </a:extLst>
            </p:cNvPr>
            <p:cNvPicPr>
              <a:picLocks noChangeAspect="1" noChangeArrowheads="1"/>
            </p:cNvPicPr>
            <p:nvPr/>
          </p:nvPicPr>
          <p:blipFill>
            <a:blip r:embed="rId4">
              <a:clrChange>
                <a:clrFrom>
                  <a:srgbClr val="1C164E"/>
                </a:clrFrom>
                <a:clrTo>
                  <a:srgbClr val="1C164E">
                    <a:alpha val="0"/>
                  </a:srgbClr>
                </a:clrTo>
              </a:clrChange>
              <a:extLst>
                <a:ext uri="{28A0092B-C50C-407E-A947-70E740481C1C}">
                  <a14:useLocalDpi xmlns:a14="http://schemas.microsoft.com/office/drawing/2010/main" val="0"/>
                </a:ext>
              </a:extLst>
            </a:blip>
            <a:srcRect/>
            <a:stretch>
              <a:fillRect/>
            </a:stretch>
          </p:blipFill>
          <p:spPr bwMode="auto">
            <a:xfrm>
              <a:off x="8337497" y="6279907"/>
              <a:ext cx="943587" cy="63296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ruta 3">
            <a:extLst>
              <a:ext uri="{FF2B5EF4-FFF2-40B4-BE49-F238E27FC236}">
                <a16:creationId xmlns:a16="http://schemas.microsoft.com/office/drawing/2014/main" id="{D91E0680-2A33-A535-0F9D-D8951E885F7D}"/>
              </a:ext>
            </a:extLst>
          </p:cNvPr>
          <p:cNvSpPr txBox="1"/>
          <p:nvPr/>
        </p:nvSpPr>
        <p:spPr>
          <a:xfrm rot="20521984">
            <a:off x="327864" y="394163"/>
            <a:ext cx="3820794" cy="6463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FF6380"/>
                </a:solidFill>
                <a:effectLst/>
                <a:uLnTx/>
                <a:uFillTx/>
                <a:latin typeface="Whitney Black"/>
                <a:ea typeface="+mn-ea"/>
                <a:cs typeface="+mn-cs"/>
              </a:rPr>
              <a:t>Hundreds of millions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FF6380"/>
                </a:solidFill>
                <a:effectLst/>
                <a:uLnTx/>
                <a:uFillTx/>
                <a:latin typeface="Whitney Black"/>
                <a:ea typeface="+mn-ea"/>
                <a:cs typeface="+mn-cs"/>
              </a:rPr>
              <a:t>of combinations</a:t>
            </a:r>
            <a:r>
              <a:rPr kumimoji="0" lang="en-GB" sz="2000" b="0" i="0" u="none" strike="noStrike" kern="1200" cap="none" spc="0" normalizeH="0" baseline="0" noProof="0">
                <a:ln>
                  <a:noFill/>
                </a:ln>
                <a:solidFill>
                  <a:srgbClr val="FF6380"/>
                </a:solidFill>
                <a:effectLst/>
                <a:uLnTx/>
                <a:uFillTx/>
                <a:latin typeface="Whitney Black"/>
                <a:ea typeface="+mn-ea"/>
                <a:cs typeface="+mn-cs"/>
              </a:rPr>
              <a:t> </a:t>
            </a:r>
          </a:p>
        </p:txBody>
      </p:sp>
    </p:spTree>
    <p:extLst>
      <p:ext uri="{BB962C8B-B14F-4D97-AF65-F5344CB8AC3E}">
        <p14:creationId xmlns:p14="http://schemas.microsoft.com/office/powerpoint/2010/main" val="166685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S&amp;P_Dark blue Theme">
  <a:themeElements>
    <a:clrScheme name="Söderberg &amp; Partners">
      <a:dk1>
        <a:srgbClr val="99D9F2"/>
      </a:dk1>
      <a:lt1>
        <a:srgbClr val="002359"/>
      </a:lt1>
      <a:dk2>
        <a:srgbClr val="332E30"/>
      </a:dk2>
      <a:lt2>
        <a:srgbClr val="F5F3F3"/>
      </a:lt2>
      <a:accent1>
        <a:srgbClr val="627CA5"/>
      </a:accent1>
      <a:accent2>
        <a:srgbClr val="FF6380"/>
      </a:accent2>
      <a:accent3>
        <a:srgbClr val="99D9F2"/>
      </a:accent3>
      <a:accent4>
        <a:srgbClr val="CCECF9"/>
      </a:accent4>
      <a:accent5>
        <a:srgbClr val="009FDF"/>
      </a:accent5>
      <a:accent6>
        <a:srgbClr val="002D72"/>
      </a:accent6>
      <a:hlink>
        <a:srgbClr val="99D9F2"/>
      </a:hlink>
      <a:folHlink>
        <a:srgbClr val="CCECF9"/>
      </a:folHlink>
    </a:clrScheme>
    <a:fontScheme name="Söderberg &amp; Partners">
      <a:majorFont>
        <a:latin typeface="Whitney Black"/>
        <a:ea typeface=""/>
        <a:cs typeface=""/>
      </a:majorFont>
      <a:minorFont>
        <a:latin typeface="Whitney Book"/>
        <a:ea typeface=""/>
        <a:cs typeface=""/>
      </a:minorFont>
    </a:fontScheme>
    <a:fmtScheme name="Infällt">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öderberg &amp; Partners Master Template" id="{F1432D2D-4A29-4F1A-993E-C1F85CB9D357}" vid="{09F2F271-8B30-4087-9411-45F9363D9F60}"/>
    </a:ext>
  </a:extLst>
</a:theme>
</file>

<file path=ppt/theme/theme3.xml><?xml version="1.0" encoding="utf-8"?>
<a:theme xmlns:a="http://schemas.openxmlformats.org/drawingml/2006/main" name="S&amp;P_Cyan Theme">
  <a:themeElements>
    <a:clrScheme name="Söderberg &amp; Partners">
      <a:dk1>
        <a:srgbClr val="99D9F2"/>
      </a:dk1>
      <a:lt1>
        <a:srgbClr val="002359"/>
      </a:lt1>
      <a:dk2>
        <a:srgbClr val="332E30"/>
      </a:dk2>
      <a:lt2>
        <a:srgbClr val="F5F3F3"/>
      </a:lt2>
      <a:accent1>
        <a:srgbClr val="002D72"/>
      </a:accent1>
      <a:accent2>
        <a:srgbClr val="FF6380"/>
      </a:accent2>
      <a:accent3>
        <a:srgbClr val="99D9F2"/>
      </a:accent3>
      <a:accent4>
        <a:srgbClr val="CCECF9"/>
      </a:accent4>
      <a:accent5>
        <a:srgbClr val="009FDF"/>
      </a:accent5>
      <a:accent6>
        <a:srgbClr val="627CA5"/>
      </a:accent6>
      <a:hlink>
        <a:srgbClr val="99D9F2"/>
      </a:hlink>
      <a:folHlink>
        <a:srgbClr val="CCECF9"/>
      </a:folHlink>
    </a:clrScheme>
    <a:fontScheme name="Söderberg &amp; Partners">
      <a:majorFont>
        <a:latin typeface="Whitney Black"/>
        <a:ea typeface=""/>
        <a:cs typeface=""/>
      </a:majorFont>
      <a:minorFont>
        <a:latin typeface="Whitney Book"/>
        <a:ea typeface=""/>
        <a:cs typeface=""/>
      </a:minorFont>
    </a:fontScheme>
    <a:fmtScheme name="Infällt">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öderberg &amp; Partners Master Template" id="{F1432D2D-4A29-4F1A-993E-C1F85CB9D357}" vid="{F73E8B72-498A-426E-BA18-B824611153BE}"/>
    </a:ext>
  </a:extLst>
</a:theme>
</file>

<file path=ppt/theme/theme4.xml><?xml version="1.0" encoding="utf-8"?>
<a:theme xmlns:a="http://schemas.openxmlformats.org/drawingml/2006/main" name="Office Theme">
  <a:themeElements>
    <a:clrScheme name="Custom 2">
      <a:dk1>
        <a:sysClr val="windowText" lastClr="000000"/>
      </a:dk1>
      <a:lt1>
        <a:sysClr val="window" lastClr="FFFFFF"/>
      </a:lt1>
      <a:dk2>
        <a:srgbClr val="C9ECFA"/>
      </a:dk2>
      <a:lt2>
        <a:srgbClr val="E8E8E8"/>
      </a:lt2>
      <a:accent1>
        <a:srgbClr val="196B24"/>
      </a:accent1>
      <a:accent2>
        <a:srgbClr val="C9ECFA"/>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5.xml><?xml version="1.0" encoding="utf-8"?>
<a:theme xmlns:a="http://schemas.openxmlformats.org/drawingml/2006/main" name="LIBERTY">
  <a:themeElements>
    <a:clrScheme name="LIBERTY">
      <a:dk1>
        <a:srgbClr val="061D41"/>
      </a:dk1>
      <a:lt1>
        <a:sysClr val="window" lastClr="FFFFFF"/>
      </a:lt1>
      <a:dk2>
        <a:srgbClr val="061D41"/>
      </a:dk2>
      <a:lt2>
        <a:srgbClr val="FFFFFF"/>
      </a:lt2>
      <a:accent1>
        <a:srgbClr val="061D41"/>
      </a:accent1>
      <a:accent2>
        <a:srgbClr val="E9EAE8"/>
      </a:accent2>
      <a:accent3>
        <a:srgbClr val="C89E41"/>
      </a:accent3>
      <a:accent4>
        <a:srgbClr val="0F9ED5"/>
      </a:accent4>
      <a:accent5>
        <a:srgbClr val="A02B93"/>
      </a:accent5>
      <a:accent6>
        <a:srgbClr val="4EA72E"/>
      </a:accent6>
      <a:hlink>
        <a:srgbClr val="C89E41"/>
      </a:hlink>
      <a:folHlink>
        <a:srgbClr val="E9EAE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IBERTY" id="{5BFC0925-65E2-46EF-B5A9-FEA64C94CFEA}" vid="{94F017A3-CAF1-4852-BB55-B761A975E2CC}"/>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4104</Words>
  <Application>Microsoft Office PowerPoint</Application>
  <PresentationFormat>Widescreen</PresentationFormat>
  <Paragraphs>509</Paragraphs>
  <Slides>47</Slides>
  <Notes>23</Notes>
  <HiddenSlides>4</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47</vt:i4>
      </vt:variant>
    </vt:vector>
  </HeadingPairs>
  <TitlesOfParts>
    <vt:vector size="67" baseType="lpstr">
      <vt:lpstr>Aptos</vt:lpstr>
      <vt:lpstr>Aptos Display</vt:lpstr>
      <vt:lpstr>Arial</vt:lpstr>
      <vt:lpstr>Calibri</vt:lpstr>
      <vt:lpstr>Courier New</vt:lpstr>
      <vt:lpstr>Helvetica</vt:lpstr>
      <vt:lpstr>Helvetica LT Std</vt:lpstr>
      <vt:lpstr>Neue Haas Grotesk Text Pro</vt:lpstr>
      <vt:lpstr>Symbol</vt:lpstr>
      <vt:lpstr>Whitney Black</vt:lpstr>
      <vt:lpstr>Whitney Bold</vt:lpstr>
      <vt:lpstr>Whitney Book</vt:lpstr>
      <vt:lpstr>Whitney Medium</vt:lpstr>
      <vt:lpstr>Wingdings</vt:lpstr>
      <vt:lpstr>VanillaVTI</vt:lpstr>
      <vt:lpstr>S&amp;P_Dark blue Theme</vt:lpstr>
      <vt:lpstr>S&amp;P_Cyan Theme</vt:lpstr>
      <vt:lpstr>Office Theme</vt:lpstr>
      <vt:lpstr>LIBERTY</vt:lpstr>
      <vt:lpstr>1_Office Theme</vt:lpstr>
      <vt:lpstr>Adviser Training Day</vt:lpstr>
      <vt:lpstr>PowerPoint Presentation</vt:lpstr>
      <vt:lpstr>PowerPoint Presentation</vt:lpstr>
      <vt:lpstr>The Soderberg &amp; Partners Platform</vt:lpstr>
      <vt:lpstr>PowerPoint Presentation</vt:lpstr>
      <vt:lpstr>PowerPoint Presentation</vt:lpstr>
      <vt:lpstr>No-one is short on choice</vt:lpstr>
      <vt:lpstr>PowerPoint Presentation</vt:lpstr>
      <vt:lpstr>PowerPoint Presentation</vt:lpstr>
      <vt:lpstr>PowerPoint Presentation</vt:lpstr>
      <vt:lpstr>PowerPoint Presentation</vt:lpstr>
      <vt:lpstr>Working to make the Platform redundant</vt:lpstr>
      <vt:lpstr>Deep &amp; 2way back office integration</vt:lpstr>
      <vt:lpstr>Removal of the Annual client review?</vt:lpstr>
      <vt:lpstr>PowerPoint Presentation</vt:lpstr>
      <vt:lpstr>PowerPoint Presentation</vt:lpstr>
      <vt:lpstr>PowerPoint Presentation</vt:lpstr>
      <vt:lpstr>PowerPoint Presentation</vt:lpstr>
      <vt:lpstr>Specifically. M&amp;G</vt:lpstr>
      <vt:lpstr>General Update</vt:lpstr>
      <vt:lpstr>PowerPoint Presentation</vt:lpstr>
      <vt:lpstr>Platform - Speed of Change</vt:lpstr>
      <vt:lpstr>PowerPoint Presentation</vt:lpstr>
      <vt:lpstr>Agenda</vt:lpstr>
      <vt:lpstr>PowerPoint Presentation</vt:lpstr>
      <vt:lpstr>PowerPoint Presentation</vt:lpstr>
      <vt:lpstr>ESTATE PLANNING PARTNERSHIP</vt:lpstr>
      <vt:lpstr>INTRODUCTION</vt:lpstr>
      <vt:lpstr>WHY LIBERTY?</vt:lpstr>
      <vt:lpstr>MARKET ENGAGEMENT </vt:lpstr>
      <vt:lpstr>WILL PLANNING</vt:lpstr>
      <vt:lpstr>WILL PLANNING</vt:lpstr>
      <vt:lpstr>INHERITANCE TAX - KEY ISSUES</vt:lpstr>
      <vt:lpstr>EFFECTIVE WILLS AND TRUSTS</vt:lpstr>
      <vt:lpstr>DEED OF VARIATION</vt:lpstr>
      <vt:lpstr>PROBATE</vt:lpstr>
      <vt:lpstr> LASTING POWER OF ATTORNEY (LPA s)</vt:lpstr>
      <vt:lpstr>NO LPAs?)</vt:lpstr>
      <vt:lpstr>SUMMARY</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Ellison</dc:creator>
  <cp:lastModifiedBy>Paul Ellison</cp:lastModifiedBy>
  <cp:revision>1</cp:revision>
  <dcterms:created xsi:type="dcterms:W3CDTF">2026-04-15T17:29:24Z</dcterms:created>
  <dcterms:modified xsi:type="dcterms:W3CDTF">2026-04-16T19:23:39Z</dcterms:modified>
</cp:coreProperties>
</file>